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handoutMasterIdLst>
    <p:handoutMasterId r:id="rId34"/>
  </p:handoutMasterIdLst>
  <p:sldIdLst>
    <p:sldId id="256" r:id="rId2"/>
    <p:sldId id="274" r:id="rId3"/>
    <p:sldId id="281" r:id="rId4"/>
    <p:sldId id="287" r:id="rId5"/>
    <p:sldId id="294" r:id="rId6"/>
    <p:sldId id="302" r:id="rId7"/>
    <p:sldId id="286" r:id="rId8"/>
    <p:sldId id="284" r:id="rId9"/>
    <p:sldId id="307" r:id="rId10"/>
    <p:sldId id="292" r:id="rId11"/>
    <p:sldId id="293" r:id="rId12"/>
    <p:sldId id="291" r:id="rId13"/>
    <p:sldId id="271" r:id="rId14"/>
    <p:sldId id="280" r:id="rId15"/>
    <p:sldId id="288" r:id="rId16"/>
    <p:sldId id="277" r:id="rId17"/>
    <p:sldId id="300" r:id="rId18"/>
    <p:sldId id="278" r:id="rId19"/>
    <p:sldId id="276" r:id="rId20"/>
    <p:sldId id="303" r:id="rId21"/>
    <p:sldId id="272" r:id="rId22"/>
    <p:sldId id="289" r:id="rId23"/>
    <p:sldId id="299" r:id="rId24"/>
    <p:sldId id="296" r:id="rId25"/>
    <p:sldId id="304" r:id="rId26"/>
    <p:sldId id="306" r:id="rId27"/>
    <p:sldId id="305" r:id="rId28"/>
    <p:sldId id="297" r:id="rId29"/>
    <p:sldId id="298" r:id="rId30"/>
    <p:sldId id="301" r:id="rId31"/>
    <p:sldId id="295"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418ACDF4-BC76-B344-87B4-ACA98596F150}">
          <p14:sldIdLst>
            <p14:sldId id="256"/>
          </p14:sldIdLst>
        </p14:section>
        <p14:section name="Context and Problem Statement" id="{7D973626-A19D-2A41-9159-179A725DB203}">
          <p14:sldIdLst>
            <p14:sldId id="274"/>
            <p14:sldId id="281"/>
          </p14:sldIdLst>
        </p14:section>
        <p14:section name="Literature Study" id="{301D8D82-DC7D-894E-B0A2-1CD8DC16E1E7}">
          <p14:sldIdLst>
            <p14:sldId id="287"/>
            <p14:sldId id="294"/>
            <p14:sldId id="302"/>
            <p14:sldId id="286"/>
            <p14:sldId id="284"/>
            <p14:sldId id="307"/>
            <p14:sldId id="292"/>
            <p14:sldId id="293"/>
            <p14:sldId id="291"/>
            <p14:sldId id="271"/>
          </p14:sldIdLst>
        </p14:section>
        <p14:section name="Approach" id="{D6ECDF65-FC10-3345-9430-1B5F69DC5E2F}">
          <p14:sldIdLst>
            <p14:sldId id="280"/>
            <p14:sldId id="288"/>
            <p14:sldId id="277"/>
            <p14:sldId id="300"/>
            <p14:sldId id="278"/>
            <p14:sldId id="276"/>
            <p14:sldId id="303"/>
            <p14:sldId id="272"/>
          </p14:sldIdLst>
        </p14:section>
        <p14:section name="Evaluation" id="{6088A97C-27BE-DB47-8380-3CA156B53F7F}">
          <p14:sldIdLst>
            <p14:sldId id="289"/>
            <p14:sldId id="299"/>
            <p14:sldId id="296"/>
            <p14:sldId id="304"/>
            <p14:sldId id="306"/>
            <p14:sldId id="305"/>
            <p14:sldId id="297"/>
            <p14:sldId id="298"/>
          </p14:sldIdLst>
        </p14:section>
        <p14:section name="Conclusion" id="{769294C2-C93D-F245-ACEE-9E050C131B1B}">
          <p14:sldIdLst>
            <p14:sldId id="301"/>
            <p14:sldId id="295"/>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051"/>
    <a:srgbClr val="0A0A0A"/>
    <a:srgbClr val="B01512"/>
    <a:srgbClr val="2031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128" autoAdjust="0"/>
    <p:restoredTop sz="68842" autoAdjust="0"/>
  </p:normalViewPr>
  <p:slideViewPr>
    <p:cSldViewPr snapToGrid="0">
      <p:cViewPr>
        <p:scale>
          <a:sx n="39" d="100"/>
          <a:sy n="39" d="100"/>
        </p:scale>
        <p:origin x="488" y="139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notesMaster" Target="notesMasters/notesMaster1.xml"/><Relationship Id="rId34" Type="http://schemas.openxmlformats.org/officeDocument/2006/relationships/handoutMaster" Target="handoutMasters/handoutMaster1.xml"/><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heme" Target="theme/theme1.xml"/><Relationship Id="rId38"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E3558D3-C969-A84C-A748-F5525D35020D}" type="datetimeFigureOut">
              <a:rPr lang="nl-NL" smtClean="0"/>
              <a:t>05-09-15</a:t>
            </a:fld>
            <a:endParaRPr lang="nl-NL"/>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65D2C6E-0828-004B-AEFD-6D8D58BF2E51}" type="slidenum">
              <a:rPr lang="nl-NL" smtClean="0"/>
              <a:t>‹nr.›</a:t>
            </a:fld>
            <a:endParaRPr lang="nl-NL"/>
          </a:p>
        </p:txBody>
      </p:sp>
    </p:spTree>
    <p:extLst>
      <p:ext uri="{BB962C8B-B14F-4D97-AF65-F5344CB8AC3E}">
        <p14:creationId xmlns:p14="http://schemas.microsoft.com/office/powerpoint/2010/main" val="73019949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15EC0D-CD25-4B33-83BD-D6FA802F7B0A}" type="datetimeFigureOut">
              <a:rPr lang="nl-BE" smtClean="0"/>
              <a:t>5/09/15</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1E1525-520B-44A3-8C52-9D1444939828}" type="slidenum">
              <a:rPr lang="nl-BE" smtClean="0"/>
              <a:t>‹nr.›</a:t>
            </a:fld>
            <a:endParaRPr lang="nl-BE"/>
          </a:p>
        </p:txBody>
      </p:sp>
    </p:spTree>
    <p:extLst>
      <p:ext uri="{BB962C8B-B14F-4D97-AF65-F5344CB8AC3E}">
        <p14:creationId xmlns:p14="http://schemas.microsoft.com/office/powerpoint/2010/main" val="22356919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400" dirty="0" smtClean="0"/>
              <a:t>My</a:t>
            </a:r>
            <a:r>
              <a:rPr lang="en-US" sz="1400" baseline="0" dirty="0" smtClean="0"/>
              <a:t> </a:t>
            </a:r>
            <a:r>
              <a:rPr lang="en-US" sz="1400" dirty="0" smtClean="0"/>
              <a:t>thesis</a:t>
            </a:r>
            <a:r>
              <a:rPr lang="en-US" sz="1400" baseline="0" dirty="0" smtClean="0"/>
              <a:t> is about mining change histories for unknown change patterns.</a:t>
            </a:r>
          </a:p>
        </p:txBody>
      </p:sp>
      <p:sp>
        <p:nvSpPr>
          <p:cNvPr id="4" name="Slide Number Placeholder 3"/>
          <p:cNvSpPr>
            <a:spLocks noGrp="1"/>
          </p:cNvSpPr>
          <p:nvPr>
            <p:ph type="sldNum" sz="quarter" idx="10"/>
          </p:nvPr>
        </p:nvSpPr>
        <p:spPr/>
        <p:txBody>
          <a:bodyPr/>
          <a:lstStyle/>
          <a:p>
            <a:fld id="{4389DA7C-011E-EC45-B26D-780283105FEC}" type="slidenum">
              <a:rPr lang="en-US" smtClean="0"/>
              <a:t>1</a:t>
            </a:fld>
            <a:endParaRPr lang="en-US"/>
          </a:p>
        </p:txBody>
      </p:sp>
    </p:spTree>
    <p:extLst>
      <p:ext uri="{BB962C8B-B14F-4D97-AF65-F5344CB8AC3E}">
        <p14:creationId xmlns:p14="http://schemas.microsoft.com/office/powerpoint/2010/main" val="29248835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just" defTabSz="457200" rtl="0" eaLnBrk="1" fontAlgn="auto" latinLnBrk="0" hangingPunct="1">
              <a:lnSpc>
                <a:spcPct val="100000"/>
              </a:lnSpc>
              <a:spcBef>
                <a:spcPts val="0"/>
              </a:spcBef>
              <a:spcAft>
                <a:spcPts val="0"/>
              </a:spcAft>
              <a:buClrTx/>
              <a:buSzTx/>
              <a:buFontTx/>
              <a:buNone/>
              <a:tabLst/>
              <a:defRPr/>
            </a:pPr>
            <a:r>
              <a:rPr lang="en-US" sz="1400" baseline="0" dirty="0" smtClean="0"/>
              <a:t>The original thesis proposal is based on a paper called “Mining Fine-Grained Code Changes to Detect Unknown Change Patterns”. While most earlier work mainly focusses on well-known change patterns such as </a:t>
            </a:r>
            <a:r>
              <a:rPr lang="en-US" sz="1400" baseline="0" dirty="0" err="1" smtClean="0"/>
              <a:t>refactorings</a:t>
            </a:r>
            <a:r>
              <a:rPr lang="en-US" sz="1400" baseline="0" dirty="0" smtClean="0"/>
              <a:t> this paper presents a mining algorithm to find previously unknown often-used program transformations. </a:t>
            </a:r>
          </a:p>
          <a:p>
            <a:pPr marL="0" marR="0" indent="0" algn="just" defTabSz="457200" rtl="0" eaLnBrk="1" fontAlgn="auto" latinLnBrk="0" hangingPunct="1">
              <a:lnSpc>
                <a:spcPct val="100000"/>
              </a:lnSpc>
              <a:spcBef>
                <a:spcPts val="0"/>
              </a:spcBef>
              <a:spcAft>
                <a:spcPts val="0"/>
              </a:spcAft>
              <a:buClrTx/>
              <a:buSzTx/>
              <a:buFontTx/>
              <a:buNone/>
              <a:tabLst/>
              <a:defRPr/>
            </a:pPr>
            <a:endParaRPr lang="en-US" sz="1400" baseline="0" dirty="0" smtClean="0"/>
          </a:p>
          <a:p>
            <a:pPr marL="0" marR="0" indent="0" algn="just" defTabSz="457200" rtl="0" eaLnBrk="1" fontAlgn="auto" latinLnBrk="0" hangingPunct="1">
              <a:lnSpc>
                <a:spcPct val="100000"/>
              </a:lnSpc>
              <a:spcBef>
                <a:spcPts val="0"/>
              </a:spcBef>
              <a:spcAft>
                <a:spcPts val="0"/>
              </a:spcAft>
              <a:buClrTx/>
              <a:buSzTx/>
              <a:buFontTx/>
              <a:buNone/>
              <a:tabLst/>
              <a:defRPr/>
            </a:pPr>
            <a:r>
              <a:rPr lang="en-US" sz="1400" baseline="0" dirty="0" smtClean="0"/>
              <a:t>To this extend, they use a change logger, capturing changes as they are performed by developers. Here we see a partial output of what a change logger would emit while a developer is changing the code as shown in the first slide. To avoid making pattern too specific, the algorithm ignores the contents of changed AST nodes: it only considers the type of change and the kind of AST node. For example, the sixth line, resulting from inserting a literal number 0 is generalized to “insertion of any number literal”, here abbreviated to INL.</a:t>
            </a:r>
          </a:p>
        </p:txBody>
      </p:sp>
      <p:sp>
        <p:nvSpPr>
          <p:cNvPr id="4" name="Slide Number Placeholder 3"/>
          <p:cNvSpPr>
            <a:spLocks noGrp="1"/>
          </p:cNvSpPr>
          <p:nvPr>
            <p:ph type="sldNum" sz="quarter" idx="10"/>
          </p:nvPr>
        </p:nvSpPr>
        <p:spPr/>
        <p:txBody>
          <a:bodyPr/>
          <a:lstStyle/>
          <a:p>
            <a:fld id="{4389DA7C-011E-EC45-B26D-780283105FEC}" type="slidenum">
              <a:rPr lang="en-US" smtClean="0"/>
              <a:t>10</a:t>
            </a:fld>
            <a:endParaRPr lang="en-US"/>
          </a:p>
        </p:txBody>
      </p:sp>
    </p:spTree>
    <p:extLst>
      <p:ext uri="{BB962C8B-B14F-4D97-AF65-F5344CB8AC3E}">
        <p14:creationId xmlns:p14="http://schemas.microsoft.com/office/powerpoint/2010/main" val="13622434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just" defTabSz="457200" rtl="0" eaLnBrk="1" fontAlgn="auto" latinLnBrk="0" hangingPunct="1">
              <a:lnSpc>
                <a:spcPct val="100000"/>
              </a:lnSpc>
              <a:spcBef>
                <a:spcPts val="0"/>
              </a:spcBef>
              <a:spcAft>
                <a:spcPts val="0"/>
              </a:spcAft>
              <a:buClrTx/>
              <a:buSzTx/>
              <a:buFontTx/>
              <a:buNone/>
              <a:tabLst/>
              <a:defRPr/>
            </a:pPr>
            <a:r>
              <a:rPr lang="en-US" sz="1400" baseline="0" dirty="0" smtClean="0"/>
              <a:t>They divide </a:t>
            </a:r>
            <a:r>
              <a:rPr lang="en-US" sz="1400" baseline="0" dirty="0" smtClean="0"/>
              <a:t>the input sequence of generalized logged changes into partially overlapping bags of </a:t>
            </a:r>
            <a:r>
              <a:rPr lang="en-US" sz="1400" baseline="0" dirty="0" smtClean="0"/>
              <a:t>changes </a:t>
            </a:r>
            <a:r>
              <a:rPr lang="en-US" sz="1400" baseline="0" dirty="0" smtClean="0"/>
              <a:t>on which a variant of standard frequent itemset mining is performed. </a:t>
            </a:r>
          </a:p>
          <a:p>
            <a:pPr marL="0" marR="0" indent="0" algn="just" defTabSz="457200" rtl="0" eaLnBrk="1" fontAlgn="auto" latinLnBrk="0" hangingPunct="1">
              <a:lnSpc>
                <a:spcPct val="100000"/>
              </a:lnSpc>
              <a:spcBef>
                <a:spcPts val="0"/>
              </a:spcBef>
              <a:spcAft>
                <a:spcPts val="0"/>
              </a:spcAft>
              <a:buClrTx/>
              <a:buSzTx/>
              <a:buFontTx/>
              <a:buNone/>
              <a:tabLst/>
              <a:defRPr/>
            </a:pPr>
            <a:endParaRPr lang="en-US" sz="1400" baseline="0" dirty="0" smtClean="0"/>
          </a:p>
          <a:p>
            <a:pPr marL="0" marR="0" indent="0" algn="just" defTabSz="457200" rtl="0" eaLnBrk="1" fontAlgn="auto" latinLnBrk="0" hangingPunct="1">
              <a:lnSpc>
                <a:spcPct val="100000"/>
              </a:lnSpc>
              <a:spcBef>
                <a:spcPts val="0"/>
              </a:spcBef>
              <a:spcAft>
                <a:spcPts val="0"/>
              </a:spcAft>
              <a:buClrTx/>
              <a:buSzTx/>
              <a:buFontTx/>
              <a:buNone/>
              <a:tabLst/>
              <a:defRPr/>
            </a:pPr>
            <a:r>
              <a:rPr lang="en-US" sz="1400" baseline="0" dirty="0" smtClean="0"/>
              <a:t>Here we see the logged change sequence horizontally, and I have chosen a fixed transaction size of 4, which will only detect patterns up to size 2, so it will not detect the “return if arguments are equal” pattern of size 7. The real algorithm uses windows of variable size, based on time: for example: a window corresponds to 5 minutes of code changes…</a:t>
            </a:r>
          </a:p>
        </p:txBody>
      </p:sp>
      <p:sp>
        <p:nvSpPr>
          <p:cNvPr id="4" name="Slide Number Placeholder 3"/>
          <p:cNvSpPr>
            <a:spLocks noGrp="1"/>
          </p:cNvSpPr>
          <p:nvPr>
            <p:ph type="sldNum" sz="quarter" idx="10"/>
          </p:nvPr>
        </p:nvSpPr>
        <p:spPr/>
        <p:txBody>
          <a:bodyPr/>
          <a:lstStyle/>
          <a:p>
            <a:fld id="{4389DA7C-011E-EC45-B26D-780283105FEC}" type="slidenum">
              <a:rPr lang="en-US" smtClean="0"/>
              <a:t>11</a:t>
            </a:fld>
            <a:endParaRPr lang="en-US"/>
          </a:p>
        </p:txBody>
      </p:sp>
    </p:spTree>
    <p:extLst>
      <p:ext uri="{BB962C8B-B14F-4D97-AF65-F5344CB8AC3E}">
        <p14:creationId xmlns:p14="http://schemas.microsoft.com/office/powerpoint/2010/main" val="2718262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just" defTabSz="457200" rtl="0" eaLnBrk="1" fontAlgn="auto" latinLnBrk="0" hangingPunct="1">
              <a:lnSpc>
                <a:spcPct val="100000"/>
              </a:lnSpc>
              <a:spcBef>
                <a:spcPts val="0"/>
              </a:spcBef>
              <a:spcAft>
                <a:spcPts val="0"/>
              </a:spcAft>
              <a:buClrTx/>
              <a:buSzTx/>
              <a:buFontTx/>
              <a:buNone/>
              <a:tabLst/>
              <a:defRPr/>
            </a:pPr>
            <a:r>
              <a:rPr lang="en-US" sz="1400" baseline="0" dirty="0" smtClean="0"/>
              <a:t>Just like my “return zero if both arguments are equal” pattern they discovered 10 kinds of popular high-level program transformations </a:t>
            </a:r>
          </a:p>
          <a:p>
            <a:pPr marL="0" marR="0" indent="0" algn="just" defTabSz="457200" rtl="0" eaLnBrk="1" fontAlgn="auto" latinLnBrk="0" hangingPunct="1">
              <a:lnSpc>
                <a:spcPct val="100000"/>
              </a:lnSpc>
              <a:spcBef>
                <a:spcPts val="0"/>
              </a:spcBef>
              <a:spcAft>
                <a:spcPts val="0"/>
              </a:spcAft>
              <a:buClrTx/>
              <a:buSzTx/>
              <a:buFontTx/>
              <a:buNone/>
              <a:tabLst/>
              <a:defRPr/>
            </a:pPr>
            <a:endParaRPr lang="en-US" sz="1400" baseline="0" dirty="0" smtClean="0"/>
          </a:p>
          <a:p>
            <a:pPr marL="0" marR="0" indent="0" algn="just" defTabSz="457200" rtl="0" eaLnBrk="1" fontAlgn="auto" latinLnBrk="0" hangingPunct="1">
              <a:lnSpc>
                <a:spcPct val="100000"/>
              </a:lnSpc>
              <a:spcBef>
                <a:spcPts val="0"/>
              </a:spcBef>
              <a:spcAft>
                <a:spcPts val="0"/>
              </a:spcAft>
              <a:buClrTx/>
              <a:buSzTx/>
              <a:buFontTx/>
              <a:buNone/>
              <a:tabLst/>
              <a:defRPr/>
            </a:pPr>
            <a:r>
              <a:rPr lang="en-US" sz="1400" baseline="0" dirty="0" smtClean="0"/>
              <a:t>But the work discussed in the paper has two important limitations</a:t>
            </a:r>
            <a:r>
              <a:rPr lang="en-US" sz="1400" baseline="0" dirty="0" smtClean="0"/>
              <a:t>.</a:t>
            </a:r>
          </a:p>
          <a:p>
            <a:pPr marL="285750" marR="0" indent="-285750" algn="just" defTabSz="457200" rtl="0" eaLnBrk="1" fontAlgn="auto" latinLnBrk="0" hangingPunct="1">
              <a:lnSpc>
                <a:spcPct val="100000"/>
              </a:lnSpc>
              <a:spcBef>
                <a:spcPts val="0"/>
              </a:spcBef>
              <a:spcAft>
                <a:spcPts val="0"/>
              </a:spcAft>
              <a:buClrTx/>
              <a:buSzTx/>
              <a:buFontTx/>
              <a:buChar char="-"/>
              <a:tabLst/>
              <a:defRPr/>
            </a:pPr>
            <a:r>
              <a:rPr lang="en-US" sz="1400" baseline="0" dirty="0" smtClean="0"/>
              <a:t>First, as already mentioned, </a:t>
            </a:r>
            <a:r>
              <a:rPr lang="en-US" sz="1400" baseline="0" dirty="0" smtClean="0"/>
              <a:t>change logging is not a common practice, and comes with certain privacy concerns as well (while the use of a VCS is a popular best-practice). </a:t>
            </a:r>
            <a:endParaRPr lang="en-US" sz="1400" baseline="0" dirty="0" smtClean="0"/>
          </a:p>
          <a:p>
            <a:pPr marL="285750" marR="0" indent="-285750" algn="just" defTabSz="457200" rtl="0" eaLnBrk="1" fontAlgn="auto" latinLnBrk="0" hangingPunct="1">
              <a:lnSpc>
                <a:spcPct val="100000"/>
              </a:lnSpc>
              <a:spcBef>
                <a:spcPts val="0"/>
              </a:spcBef>
              <a:spcAft>
                <a:spcPts val="0"/>
              </a:spcAft>
              <a:buClrTx/>
              <a:buSzTx/>
              <a:buFontTx/>
              <a:buChar char="-"/>
              <a:tabLst/>
              <a:defRPr/>
            </a:pPr>
            <a:r>
              <a:rPr lang="en-US" sz="1400" baseline="0" dirty="0" smtClean="0"/>
              <a:t>Second</a:t>
            </a:r>
            <a:r>
              <a:rPr lang="en-US" sz="1400" baseline="0" dirty="0" smtClean="0"/>
              <a:t>, due to </a:t>
            </a:r>
            <a:r>
              <a:rPr lang="en-US" sz="1400" baseline="0" dirty="0" smtClean="0"/>
              <a:t>the very extensive </a:t>
            </a:r>
            <a:r>
              <a:rPr lang="en-US" sz="1400" baseline="0" dirty="0" smtClean="0"/>
              <a:t>generalization resulting from only considering the </a:t>
            </a:r>
            <a:r>
              <a:rPr lang="en-US" sz="1400" baseline="0" dirty="0" smtClean="0"/>
              <a:t>kind of operation </a:t>
            </a:r>
            <a:r>
              <a:rPr lang="en-US" sz="1400" baseline="0" dirty="0" smtClean="0"/>
              <a:t>and the </a:t>
            </a:r>
            <a:r>
              <a:rPr lang="en-US" sz="1400" baseline="0" dirty="0" smtClean="0"/>
              <a:t>type of </a:t>
            </a:r>
            <a:r>
              <a:rPr lang="en-US" sz="1400" baseline="0" dirty="0" err="1" smtClean="0"/>
              <a:t>ast</a:t>
            </a:r>
            <a:r>
              <a:rPr lang="en-US" sz="1400" baseline="0" dirty="0" smtClean="0"/>
              <a:t> node, many patterns </a:t>
            </a:r>
            <a:r>
              <a:rPr lang="en-US" sz="1400" baseline="0" dirty="0" smtClean="0"/>
              <a:t>are found, of which most are not actual change patterns: After </a:t>
            </a:r>
            <a:r>
              <a:rPr lang="en-US" sz="1400" baseline="0" dirty="0" err="1" smtClean="0"/>
              <a:t>itemset</a:t>
            </a:r>
            <a:r>
              <a:rPr lang="en-US" sz="1400" baseline="0" dirty="0" smtClean="0"/>
              <a:t> mining, manual investigation was necessary to identify which of the provided patterns were in fact actual change patterns. Also, The extensive generalization makes </a:t>
            </a:r>
            <a:r>
              <a:rPr lang="en-US" sz="1400" baseline="0" dirty="0" smtClean="0"/>
              <a:t>automatic transformation of new code according to mined patterns </a:t>
            </a:r>
            <a:r>
              <a:rPr lang="en-US" sz="1400" baseline="0" dirty="0" smtClean="0"/>
              <a:t>impossible. Stated informally, too much information is thrown away. </a:t>
            </a:r>
          </a:p>
          <a:p>
            <a:pPr marL="0" marR="0" indent="0" algn="just" defTabSz="457200" rtl="0" eaLnBrk="1" fontAlgn="auto" latinLnBrk="0" hangingPunct="1">
              <a:lnSpc>
                <a:spcPct val="100000"/>
              </a:lnSpc>
              <a:spcBef>
                <a:spcPts val="0"/>
              </a:spcBef>
              <a:spcAft>
                <a:spcPts val="0"/>
              </a:spcAft>
              <a:buClrTx/>
              <a:buSzTx/>
              <a:buFontTx/>
              <a:buNone/>
              <a:tabLst/>
              <a:defRPr/>
            </a:pPr>
            <a:endParaRPr lang="en-US" sz="1400" baseline="0" dirty="0" smtClean="0"/>
          </a:p>
          <a:p>
            <a:pPr marL="0" marR="0" indent="0" algn="just" defTabSz="457200" rtl="0" eaLnBrk="1" fontAlgn="auto" latinLnBrk="0" hangingPunct="1">
              <a:lnSpc>
                <a:spcPct val="100000"/>
              </a:lnSpc>
              <a:spcBef>
                <a:spcPts val="0"/>
              </a:spcBef>
              <a:spcAft>
                <a:spcPts val="0"/>
              </a:spcAft>
              <a:buClrTx/>
              <a:buSzTx/>
              <a:buFontTx/>
              <a:buNone/>
              <a:tabLst/>
              <a:defRPr/>
            </a:pPr>
            <a:r>
              <a:rPr lang="en-US" sz="1400" baseline="0" dirty="0" smtClean="0"/>
              <a:t>For this reason, I will use change distilling instead of change logging. Furthermore I will focus on mining automatable patterns, which are code change patterns that can automatically be applied to source code, transforming the code systematically according to the change pattern</a:t>
            </a:r>
            <a:r>
              <a:rPr lang="en-US" sz="1400" baseline="0" dirty="0" smtClean="0"/>
              <a:t>.</a:t>
            </a:r>
          </a:p>
        </p:txBody>
      </p:sp>
      <p:sp>
        <p:nvSpPr>
          <p:cNvPr id="4" name="Slide Number Placeholder 3"/>
          <p:cNvSpPr>
            <a:spLocks noGrp="1"/>
          </p:cNvSpPr>
          <p:nvPr>
            <p:ph type="sldNum" sz="quarter" idx="10"/>
          </p:nvPr>
        </p:nvSpPr>
        <p:spPr/>
        <p:txBody>
          <a:bodyPr/>
          <a:lstStyle/>
          <a:p>
            <a:fld id="{4389DA7C-011E-EC45-B26D-780283105FEC}" type="slidenum">
              <a:rPr lang="en-US" smtClean="0"/>
              <a:t>12</a:t>
            </a:fld>
            <a:endParaRPr lang="en-US"/>
          </a:p>
        </p:txBody>
      </p:sp>
    </p:spTree>
    <p:extLst>
      <p:ext uri="{BB962C8B-B14F-4D97-AF65-F5344CB8AC3E}">
        <p14:creationId xmlns:p14="http://schemas.microsoft.com/office/powerpoint/2010/main" val="16635681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200" baseline="0" dirty="0" smtClean="0"/>
              <a:t>This brings us to our problem statement. In </a:t>
            </a:r>
            <a:r>
              <a:rPr lang="en-US" sz="1200" baseline="0" dirty="0" smtClean="0"/>
              <a:t>this thesis we focus on finding previously unknown change </a:t>
            </a:r>
            <a:r>
              <a:rPr lang="en-US" sz="1200" baseline="0" dirty="0" smtClean="0"/>
              <a:t>patterns. </a:t>
            </a:r>
            <a:r>
              <a:rPr lang="en-US" sz="1200" baseline="0" dirty="0" smtClean="0"/>
              <a:t>To this purpose we will use standard data mining techniques operating on changes made between successive VCS snapshots</a:t>
            </a:r>
            <a:r>
              <a:rPr lang="en-US" sz="1200" baseline="0" dirty="0" smtClean="0"/>
              <a:t>.</a:t>
            </a:r>
          </a:p>
          <a:p>
            <a:pPr marL="0" marR="0" indent="0" algn="just" defTabSz="914400" rtl="0" eaLnBrk="1" fontAlgn="auto" latinLnBrk="0" hangingPunct="1">
              <a:lnSpc>
                <a:spcPct val="100000"/>
              </a:lnSpc>
              <a:spcBef>
                <a:spcPts val="0"/>
              </a:spcBef>
              <a:spcAft>
                <a:spcPts val="0"/>
              </a:spcAft>
              <a:buClrTx/>
              <a:buSzTx/>
              <a:buFontTx/>
              <a:buNone/>
              <a:tabLst/>
              <a:defRPr/>
            </a:pPr>
            <a:endParaRPr lang="en-US" sz="1200" i="0" baseline="0" dirty="0" smtClean="0"/>
          </a:p>
          <a:p>
            <a:pPr marL="0" marR="0" indent="0" algn="just" defTabSz="914400" rtl="0" eaLnBrk="1" fontAlgn="auto" latinLnBrk="0" hangingPunct="1">
              <a:lnSpc>
                <a:spcPct val="100000"/>
              </a:lnSpc>
              <a:spcBef>
                <a:spcPts val="0"/>
              </a:spcBef>
              <a:spcAft>
                <a:spcPts val="0"/>
              </a:spcAft>
              <a:buClrTx/>
              <a:buSzTx/>
              <a:buFontTx/>
              <a:buNone/>
              <a:tabLst/>
              <a:defRPr/>
            </a:pPr>
            <a:r>
              <a:rPr lang="nl-NL" sz="1200" i="0" dirty="0" smtClean="0"/>
              <a:t>More </a:t>
            </a:r>
            <a:r>
              <a:rPr lang="nl-NL" sz="1200" i="0" dirty="0" err="1" smtClean="0"/>
              <a:t>concretely</a:t>
            </a:r>
            <a:r>
              <a:rPr lang="nl-NL" sz="1200" i="0" dirty="0" smtClean="0"/>
              <a:t>, we </a:t>
            </a:r>
            <a:r>
              <a:rPr lang="nl-NL" sz="1200" i="0" dirty="0" err="1" smtClean="0"/>
              <a:t>apply</a:t>
            </a:r>
            <a:r>
              <a:rPr lang="nl-NL" sz="1200" i="0" dirty="0" smtClean="0"/>
              <a:t> </a:t>
            </a:r>
            <a:r>
              <a:rPr lang="nl-NL" sz="1200" i="0" dirty="0" err="1" smtClean="0"/>
              <a:t>the</a:t>
            </a:r>
            <a:r>
              <a:rPr lang="nl-NL" sz="1200" i="0" dirty="0" smtClean="0"/>
              <a:t> frequent </a:t>
            </a:r>
            <a:r>
              <a:rPr lang="nl-NL" sz="1200" i="0" dirty="0" err="1" smtClean="0"/>
              <a:t>itemset</a:t>
            </a:r>
            <a:r>
              <a:rPr lang="nl-NL" sz="1200" i="0" dirty="0" smtClean="0"/>
              <a:t> </a:t>
            </a:r>
            <a:r>
              <a:rPr lang="nl-NL" sz="1200" i="0" dirty="0" err="1" smtClean="0"/>
              <a:t>mining</a:t>
            </a:r>
            <a:r>
              <a:rPr lang="nl-NL" sz="1200" i="0" dirty="0" smtClean="0"/>
              <a:t> </a:t>
            </a:r>
            <a:r>
              <a:rPr lang="nl-NL" sz="1200" i="0" dirty="0" err="1" smtClean="0"/>
              <a:t>algorithm</a:t>
            </a:r>
            <a:r>
              <a:rPr lang="nl-NL" sz="1200" i="0" dirty="0" smtClean="0"/>
              <a:t>, operating on </a:t>
            </a:r>
            <a:r>
              <a:rPr lang="nl-NL" sz="1200" i="0" dirty="0" err="1" smtClean="0"/>
              <a:t>the</a:t>
            </a:r>
            <a:r>
              <a:rPr lang="nl-NL" sz="1200" i="0" dirty="0" smtClean="0"/>
              <a:t> changes </a:t>
            </a:r>
            <a:r>
              <a:rPr lang="nl-NL" sz="1200" i="0" dirty="0" err="1" smtClean="0"/>
              <a:t>between</a:t>
            </a:r>
            <a:r>
              <a:rPr lang="nl-NL" sz="1200" i="0" dirty="0" smtClean="0"/>
              <a:t> </a:t>
            </a:r>
            <a:r>
              <a:rPr lang="nl-NL" sz="1200" i="0" dirty="0" err="1" smtClean="0"/>
              <a:t>two</a:t>
            </a:r>
            <a:r>
              <a:rPr lang="nl-NL" sz="1200" i="0" dirty="0" smtClean="0"/>
              <a:t> </a:t>
            </a:r>
            <a:r>
              <a:rPr lang="nl-NL" sz="1200" i="0" dirty="0" err="1" smtClean="0"/>
              <a:t>successive</a:t>
            </a:r>
            <a:r>
              <a:rPr lang="nl-NL" sz="1200" i="0" dirty="0" smtClean="0"/>
              <a:t> VCS snapshots, </a:t>
            </a:r>
            <a:r>
              <a:rPr lang="nl-NL" sz="1200" i="0" dirty="0" err="1" smtClean="0"/>
              <a:t>looking</a:t>
            </a:r>
            <a:r>
              <a:rPr lang="nl-NL" sz="1200" i="0" dirty="0" smtClean="0"/>
              <a:t> </a:t>
            </a:r>
            <a:r>
              <a:rPr lang="nl-NL" sz="1200" i="0" dirty="0" err="1" smtClean="0"/>
              <a:t>for</a:t>
            </a:r>
            <a:r>
              <a:rPr lang="nl-NL" sz="1200" i="0" dirty="0" smtClean="0"/>
              <a:t> change </a:t>
            </a:r>
            <a:r>
              <a:rPr lang="nl-NL" sz="1200" i="0" dirty="0" err="1" smtClean="0"/>
              <a:t>patterns</a:t>
            </a:r>
            <a:r>
              <a:rPr lang="nl-NL" sz="1200" i="0" dirty="0" smtClean="0"/>
              <a:t> in </a:t>
            </a:r>
            <a:r>
              <a:rPr lang="nl-NL" sz="1200" i="0" dirty="0" smtClean="0">
                <a:solidFill>
                  <a:schemeClr val="bg2">
                    <a:lumMod val="60000"/>
                    <a:lumOff val="40000"/>
                  </a:schemeClr>
                </a:solidFill>
              </a:rPr>
              <a:t>open-source software </a:t>
            </a:r>
            <a:r>
              <a:rPr lang="nl-NL" sz="1200" i="0" dirty="0" err="1" smtClean="0">
                <a:solidFill>
                  <a:schemeClr val="bg2">
                    <a:lumMod val="60000"/>
                    <a:lumOff val="40000"/>
                  </a:schemeClr>
                </a:solidFill>
              </a:rPr>
              <a:t>repositories</a:t>
            </a:r>
            <a:r>
              <a:rPr lang="nl-NL" sz="1200" i="0" dirty="0" smtClean="0">
                <a:solidFill>
                  <a:schemeClr val="bg2">
                    <a:lumMod val="60000"/>
                    <a:lumOff val="40000"/>
                  </a:schemeClr>
                </a:solidFill>
              </a:rPr>
              <a:t> </a:t>
            </a:r>
            <a:r>
              <a:rPr lang="nl-NL" sz="1200" i="0" dirty="0" err="1" smtClean="0"/>
              <a:t>provided</a:t>
            </a:r>
            <a:r>
              <a:rPr lang="nl-NL" sz="1200" i="0" dirty="0" smtClean="0"/>
              <a:t> </a:t>
            </a:r>
            <a:r>
              <a:rPr lang="nl-NL" sz="1200" i="0" dirty="0" err="1" smtClean="0"/>
              <a:t>by</a:t>
            </a:r>
            <a:r>
              <a:rPr lang="nl-NL" sz="1200" i="0" dirty="0" smtClean="0"/>
              <a:t> </a:t>
            </a:r>
            <a:r>
              <a:rPr lang="nl-NL" sz="1200" i="0" dirty="0" err="1" smtClean="0"/>
              <a:t>GitHub</a:t>
            </a:r>
            <a:r>
              <a:rPr lang="nl-NL" sz="1200" i="0" dirty="0" smtClean="0"/>
              <a:t>.</a:t>
            </a:r>
            <a:endParaRPr lang="en-US" sz="1200" i="0" baseline="0" dirty="0" smtClean="0"/>
          </a:p>
          <a:p>
            <a:pPr marL="0" marR="0" indent="0" algn="just" defTabSz="914400" rtl="0" eaLnBrk="1" fontAlgn="auto" latinLnBrk="0" hangingPunct="1">
              <a:lnSpc>
                <a:spcPct val="100000"/>
              </a:lnSpc>
              <a:spcBef>
                <a:spcPts val="0"/>
              </a:spcBef>
              <a:spcAft>
                <a:spcPts val="0"/>
              </a:spcAft>
              <a:buClrTx/>
              <a:buSzTx/>
              <a:buFontTx/>
              <a:buNone/>
              <a:tabLst/>
              <a:defRPr/>
            </a:pPr>
            <a:endParaRPr lang="en-US" sz="1200" baseline="0" dirty="0" smtClean="0"/>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13</a:t>
            </a:fld>
            <a:endParaRPr lang="nl-BE"/>
          </a:p>
        </p:txBody>
      </p:sp>
    </p:spTree>
    <p:extLst>
      <p:ext uri="{BB962C8B-B14F-4D97-AF65-F5344CB8AC3E}">
        <p14:creationId xmlns:p14="http://schemas.microsoft.com/office/powerpoint/2010/main" val="643174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algn="just"/>
            <a:r>
              <a:rPr lang="en-US" sz="1200" baseline="0" dirty="0" smtClean="0"/>
              <a:t>So, here we have an outline of my approach, in the next slides I will discuss each step in greater detail. </a:t>
            </a:r>
          </a:p>
          <a:p>
            <a:pPr algn="just"/>
            <a:endParaRPr lang="en-US" sz="1200" baseline="0" dirty="0" smtClean="0"/>
          </a:p>
          <a:p>
            <a:pPr algn="just"/>
            <a:r>
              <a:rPr lang="en-US" sz="1200" baseline="0" dirty="0" smtClean="0"/>
              <a:t>So, in our approach we collect data by comparing successive version control snapshots. </a:t>
            </a:r>
          </a:p>
          <a:p>
            <a:pPr algn="just"/>
            <a:r>
              <a:rPr lang="en-US" sz="1200" baseline="0" dirty="0" smtClean="0"/>
              <a:t>1/ Concretely, we start with a software history contained in a VCS repository. </a:t>
            </a:r>
          </a:p>
          <a:p>
            <a:pPr algn="just"/>
            <a:r>
              <a:rPr lang="en-US" sz="1200" baseline="0" dirty="0" smtClean="0"/>
              <a:t>2/ Secondly, we distill changes make between successive VCS commits. </a:t>
            </a:r>
          </a:p>
          <a:p>
            <a:pPr algn="just"/>
            <a:r>
              <a:rPr lang="en-US" sz="1200" baseline="0" dirty="0" smtClean="0"/>
              <a:t>3/ Thirdly, we then preprocess the distilled changes in the form of grouping and generalization</a:t>
            </a:r>
          </a:p>
          <a:p>
            <a:pPr algn="just"/>
            <a:r>
              <a:rPr lang="en-US" sz="1200" baseline="0" dirty="0" smtClean="0"/>
              <a:t>4/ This then allows us to apply a data mining algorithm</a:t>
            </a:r>
          </a:p>
          <a:p>
            <a:pPr algn="just"/>
            <a:r>
              <a:rPr lang="en-US" sz="1200" baseline="0" dirty="0" smtClean="0"/>
              <a:t>5/ Discovered change patterns can then be used to automate the transformation of new code according to the change pattern</a:t>
            </a:r>
          </a:p>
          <a:p>
            <a:endParaRPr lang="nl-NL" dirty="0"/>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14</a:t>
            </a:fld>
            <a:endParaRPr lang="nl-BE"/>
          </a:p>
        </p:txBody>
      </p:sp>
    </p:spTree>
    <p:extLst>
      <p:ext uri="{BB962C8B-B14F-4D97-AF65-F5344CB8AC3E}">
        <p14:creationId xmlns:p14="http://schemas.microsoft.com/office/powerpoint/2010/main" val="7455983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just" defTabSz="457200" rtl="0" eaLnBrk="1" fontAlgn="auto" latinLnBrk="0" hangingPunct="1">
              <a:lnSpc>
                <a:spcPct val="100000"/>
              </a:lnSpc>
              <a:spcBef>
                <a:spcPts val="0"/>
              </a:spcBef>
              <a:spcAft>
                <a:spcPts val="0"/>
              </a:spcAft>
              <a:buClrTx/>
              <a:buSzTx/>
              <a:buFontTx/>
              <a:buNone/>
              <a:tabLst/>
              <a:defRPr/>
            </a:pPr>
            <a:r>
              <a:rPr lang="en-US" sz="1200" baseline="0" dirty="0" smtClean="0"/>
              <a:t>Instead of using change logging, we use change distilling. </a:t>
            </a:r>
          </a:p>
          <a:p>
            <a:pPr marL="0" marR="0" indent="0" algn="just" defTabSz="457200" rtl="0" eaLnBrk="1" fontAlgn="auto" latinLnBrk="0" hangingPunct="1">
              <a:lnSpc>
                <a:spcPct val="100000"/>
              </a:lnSpc>
              <a:spcBef>
                <a:spcPts val="0"/>
              </a:spcBef>
              <a:spcAft>
                <a:spcPts val="0"/>
              </a:spcAft>
              <a:buClrTx/>
              <a:buSzTx/>
              <a:buFontTx/>
              <a:buNone/>
              <a:tabLst/>
              <a:defRPr/>
            </a:pPr>
            <a:endParaRPr lang="en-US" sz="1200" baseline="0" dirty="0" smtClean="0"/>
          </a:p>
          <a:p>
            <a:pPr marL="0" marR="0" indent="0" algn="just" defTabSz="457200" rtl="0" eaLnBrk="1" fontAlgn="auto" latinLnBrk="0" hangingPunct="1">
              <a:lnSpc>
                <a:spcPct val="100000"/>
              </a:lnSpc>
              <a:spcBef>
                <a:spcPts val="0"/>
              </a:spcBef>
              <a:spcAft>
                <a:spcPts val="0"/>
              </a:spcAft>
              <a:buClrTx/>
              <a:buSzTx/>
              <a:buFontTx/>
              <a:buNone/>
              <a:tabLst/>
              <a:defRPr/>
            </a:pPr>
            <a:r>
              <a:rPr lang="en-US" sz="1200" baseline="0" dirty="0" smtClean="0"/>
              <a:t>So, in order to discover changes between successive VCS commits, consider the abstract syntax tree corresponding with the second version of my example. I have highlighted code changes and additions which were performed to the original version: we have the rename of the method and we have the insertion of our “return zero if arguments are equal” statement, which </a:t>
            </a:r>
            <a:r>
              <a:rPr lang="en-US" sz="1200" baseline="0" dirty="0" err="1" smtClean="0"/>
              <a:t>occurres</a:t>
            </a:r>
            <a:r>
              <a:rPr lang="en-US" sz="1200" baseline="0" dirty="0" smtClean="0"/>
              <a:t> twice. </a:t>
            </a:r>
          </a:p>
          <a:p>
            <a:pPr marL="0" marR="0" indent="0" algn="just" defTabSz="457200" rtl="0" eaLnBrk="1" fontAlgn="auto" latinLnBrk="0" hangingPunct="1">
              <a:lnSpc>
                <a:spcPct val="100000"/>
              </a:lnSpc>
              <a:spcBef>
                <a:spcPts val="0"/>
              </a:spcBef>
              <a:spcAft>
                <a:spcPts val="0"/>
              </a:spcAft>
              <a:buClrTx/>
              <a:buSzTx/>
              <a:buFontTx/>
              <a:buNone/>
              <a:tabLst/>
              <a:defRPr/>
            </a:pPr>
            <a:endParaRPr lang="en-US" sz="1200" baseline="0" dirty="0" smtClean="0"/>
          </a:p>
          <a:p>
            <a:pPr marL="0" marR="0" indent="0" algn="just" defTabSz="457200" rtl="0" eaLnBrk="1" fontAlgn="auto" latinLnBrk="0" hangingPunct="1">
              <a:lnSpc>
                <a:spcPct val="100000"/>
              </a:lnSpc>
              <a:spcBef>
                <a:spcPts val="0"/>
              </a:spcBef>
              <a:spcAft>
                <a:spcPts val="0"/>
              </a:spcAft>
              <a:buClrTx/>
              <a:buSzTx/>
              <a:buFontTx/>
              <a:buNone/>
              <a:tabLst/>
              <a:defRPr/>
            </a:pPr>
            <a:r>
              <a:rPr lang="en-US" sz="1200" baseline="0" dirty="0" smtClean="0"/>
              <a:t>A change distiller provides us the information that we see here: it reports AST node insertions, updates, removals and moves. As already mentioned, An important observation is that the order in which changes are reported is only partially defined: a change distiller can not determine in which order the changes were performed by the developer.</a:t>
            </a:r>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15</a:t>
            </a:fld>
            <a:endParaRPr lang="nl-BE"/>
          </a:p>
        </p:txBody>
      </p:sp>
    </p:spTree>
    <p:extLst>
      <p:ext uri="{BB962C8B-B14F-4D97-AF65-F5344CB8AC3E}">
        <p14:creationId xmlns:p14="http://schemas.microsoft.com/office/powerpoint/2010/main" val="2132131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200" baseline="0" dirty="0" smtClean="0"/>
              <a:t>In order to enable data mining using frequent </a:t>
            </a:r>
            <a:r>
              <a:rPr lang="en-US" sz="1200" baseline="0" dirty="0" err="1" smtClean="0"/>
              <a:t>itemset</a:t>
            </a:r>
            <a:r>
              <a:rPr lang="en-US" sz="1200" baseline="0" dirty="0" smtClean="0"/>
              <a:t> mining a transaction database should be built. To this extend we have introduced a preprocessing step, which groups and generalizes the changes in the sequence of distilled changes. Let’s first discuss change grouping.</a:t>
            </a:r>
          </a:p>
          <a:p>
            <a:pPr algn="just"/>
            <a:endParaRPr lang="en-US" sz="1200" baseline="0" dirty="0" smtClean="0"/>
          </a:p>
          <a:p>
            <a:pPr marL="0" marR="0" indent="0" algn="just" defTabSz="914400" rtl="0" eaLnBrk="1" fontAlgn="auto" latinLnBrk="0" hangingPunct="1">
              <a:lnSpc>
                <a:spcPct val="100000"/>
              </a:lnSpc>
              <a:spcBef>
                <a:spcPts val="0"/>
              </a:spcBef>
              <a:spcAft>
                <a:spcPts val="0"/>
              </a:spcAft>
              <a:buClrTx/>
              <a:buSzTx/>
              <a:buFontTx/>
              <a:buNone/>
              <a:tabLst/>
              <a:defRPr/>
            </a:pPr>
            <a:r>
              <a:rPr lang="en-US" sz="1200" baseline="0" dirty="0" smtClean="0"/>
              <a:t>Since the order of distilled changes is only partially defined, we group changes by the </a:t>
            </a:r>
            <a:r>
              <a:rPr lang="en-US" sz="1200" baseline="0" dirty="0" err="1" smtClean="0"/>
              <a:t>subtree</a:t>
            </a:r>
            <a:r>
              <a:rPr lang="en-US" sz="1200" baseline="0" dirty="0" smtClean="0"/>
              <a:t> in which they occur </a:t>
            </a:r>
            <a:r>
              <a:rPr lang="en-US" sz="1200" kern="1200" dirty="0" smtClean="0">
                <a:solidFill>
                  <a:schemeClr val="tx1"/>
                </a:solidFill>
                <a:effectLst/>
                <a:latin typeface="+mn-lt"/>
                <a:ea typeface="+mn-ea"/>
                <a:cs typeface="+mn-cs"/>
              </a:rPr>
              <a:t>rooted at a specific type of node.</a:t>
            </a:r>
            <a:r>
              <a:rPr lang="en-US" sz="1200" kern="1200" baseline="0" dirty="0" smtClean="0">
                <a:solidFill>
                  <a:schemeClr val="tx1"/>
                </a:solidFill>
                <a:effectLst/>
                <a:latin typeface="+mn-lt"/>
                <a:ea typeface="+mn-ea"/>
                <a:cs typeface="+mn-cs"/>
              </a:rPr>
              <a:t> For example, here I have </a:t>
            </a:r>
            <a:r>
              <a:rPr lang="en-US" sz="1200" baseline="0" dirty="0" smtClean="0"/>
              <a:t>shown grouping at the method level. This results in two groups, one containing the changes performed within each method.</a:t>
            </a:r>
          </a:p>
          <a:p>
            <a:pPr algn="just"/>
            <a:endParaRPr lang="en-US" sz="1200" baseline="0" dirty="0" smtClean="0"/>
          </a:p>
          <a:p>
            <a:pPr marL="0" marR="0" indent="0" algn="just" defTabSz="914400" rtl="0" eaLnBrk="1" fontAlgn="auto" latinLnBrk="0" hangingPunct="1">
              <a:lnSpc>
                <a:spcPct val="100000"/>
              </a:lnSpc>
              <a:spcBef>
                <a:spcPts val="0"/>
              </a:spcBef>
              <a:spcAft>
                <a:spcPts val="0"/>
              </a:spcAft>
              <a:buClrTx/>
              <a:buSzTx/>
              <a:buFontTx/>
              <a:buNone/>
              <a:tabLst/>
              <a:defRPr/>
            </a:pPr>
            <a:r>
              <a:rPr lang="en-US" sz="1200" baseline="0" dirty="0" smtClean="0"/>
              <a:t>The grouping granularity directly impacts the maximal size of minable patterns. Grouping at a statement level does for example not allow the detection of patterns consisting of multiple statements, and grouping at a method level makes it impossible to find patterns containing class field renames or the insertion of new methods.</a:t>
            </a:r>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16</a:t>
            </a:fld>
            <a:endParaRPr lang="nl-BE"/>
          </a:p>
        </p:txBody>
      </p:sp>
    </p:spTree>
    <p:extLst>
      <p:ext uri="{BB962C8B-B14F-4D97-AF65-F5344CB8AC3E}">
        <p14:creationId xmlns:p14="http://schemas.microsoft.com/office/powerpoint/2010/main" val="8175727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algn="just"/>
            <a:r>
              <a:rPr lang="en-US" sz="1200" baseline="0" dirty="0" smtClean="0"/>
              <a:t>TODO: Introduce </a:t>
            </a:r>
            <a:r>
              <a:rPr lang="en-US" sz="1200" baseline="0" dirty="0" err="1" smtClean="0"/>
              <a:t>equiv</a:t>
            </a:r>
            <a:r>
              <a:rPr lang="en-US" sz="1200" baseline="0" dirty="0" smtClean="0"/>
              <a:t> </a:t>
            </a:r>
            <a:r>
              <a:rPr lang="en-US" sz="1200" baseline="0" dirty="0" err="1" smtClean="0"/>
              <a:t>rel</a:t>
            </a:r>
            <a:r>
              <a:rPr lang="en-US" sz="1200" baseline="0" dirty="0" smtClean="0"/>
              <a:t>, then go to next slide</a:t>
            </a:r>
          </a:p>
          <a:p>
            <a:pPr algn="just"/>
            <a:endParaRPr lang="en-US" sz="1200" baseline="0" dirty="0" smtClean="0"/>
          </a:p>
          <a:p>
            <a:pPr algn="just"/>
            <a:r>
              <a:rPr lang="en-US" sz="1200" baseline="0" dirty="0" smtClean="0"/>
              <a:t>+ tell requirements, play with it: ex, if I take x away I will …</a:t>
            </a:r>
            <a:endParaRPr lang="nl-NL" dirty="0"/>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17</a:t>
            </a:fld>
            <a:endParaRPr lang="nl-BE"/>
          </a:p>
        </p:txBody>
      </p:sp>
    </p:spTree>
    <p:extLst>
      <p:ext uri="{BB962C8B-B14F-4D97-AF65-F5344CB8AC3E}">
        <p14:creationId xmlns:p14="http://schemas.microsoft.com/office/powerpoint/2010/main" val="707883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algn="just"/>
            <a:r>
              <a:rPr lang="en-US" sz="1200" baseline="0" dirty="0" smtClean="0"/>
              <a:t>When looking for changes patterns one central question is: when are two changes the same, and when do they differ? For this reason, we also introduce change generalization, by means of defining an </a:t>
            </a:r>
            <a:r>
              <a:rPr lang="en-US" sz="1200" baseline="0" dirty="0" err="1" smtClean="0"/>
              <a:t>equivlalence</a:t>
            </a:r>
            <a:r>
              <a:rPr lang="en-US" sz="1200" baseline="0" dirty="0" smtClean="0"/>
              <a:t> relation over changes, considering certain changes equivalent if and only if they share certain commonalities.</a:t>
            </a:r>
          </a:p>
          <a:p>
            <a:pPr algn="just"/>
            <a:endParaRPr lang="en-US" sz="1200" baseline="0" dirty="0" smtClean="0"/>
          </a:p>
          <a:p>
            <a:pPr algn="just"/>
            <a:r>
              <a:rPr lang="en-US" sz="1200" baseline="0" dirty="0" smtClean="0"/>
              <a:t>Here I have chosen to generalize the changes in such a way that they are considered equal if the same operation is performed at the same location in its group on AST </a:t>
            </a:r>
            <a:r>
              <a:rPr lang="en-US" sz="1200" baseline="0" dirty="0" err="1" smtClean="0"/>
              <a:t>subtrees</a:t>
            </a:r>
            <a:r>
              <a:rPr lang="en-US" sz="1200" baseline="0" dirty="0" smtClean="0"/>
              <a:t> which are structurally equal (i.e. they have the same structure, but simple values are ignored). </a:t>
            </a:r>
          </a:p>
          <a:p>
            <a:pPr algn="just"/>
            <a:endParaRPr lang="en-US" sz="1200" baseline="0" dirty="0" smtClean="0"/>
          </a:p>
          <a:p>
            <a:pPr algn="just"/>
            <a:r>
              <a:rPr lang="en-US" sz="1200" baseline="0" dirty="0" smtClean="0"/>
              <a:t>In the thesis we studied and </a:t>
            </a:r>
            <a:r>
              <a:rPr lang="en-US" sz="1200" baseline="0" dirty="0" err="1" smtClean="0"/>
              <a:t>evuated</a:t>
            </a:r>
            <a:r>
              <a:rPr lang="en-US" sz="1200" baseline="0" dirty="0" smtClean="0"/>
              <a:t> several alternative ways of both grouping and equivalence relations, and discussed requirements to yield valid results.</a:t>
            </a:r>
            <a:endParaRPr lang="nl-NL" dirty="0"/>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18</a:t>
            </a:fld>
            <a:endParaRPr lang="nl-BE"/>
          </a:p>
        </p:txBody>
      </p:sp>
    </p:spTree>
    <p:extLst>
      <p:ext uri="{BB962C8B-B14F-4D97-AF65-F5344CB8AC3E}">
        <p14:creationId xmlns:p14="http://schemas.microsoft.com/office/powerpoint/2010/main" val="149339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just" defTabSz="457200" rtl="0" eaLnBrk="1" fontAlgn="auto" latinLnBrk="0" hangingPunct="1">
              <a:lnSpc>
                <a:spcPct val="100000"/>
              </a:lnSpc>
              <a:spcBef>
                <a:spcPts val="0"/>
              </a:spcBef>
              <a:spcAft>
                <a:spcPts val="0"/>
              </a:spcAft>
              <a:buClrTx/>
              <a:buSzTx/>
              <a:buFontTx/>
              <a:buNone/>
              <a:tabLst/>
              <a:defRPr/>
            </a:pPr>
            <a:r>
              <a:rPr lang="en-US" sz="1200" baseline="0" dirty="0" smtClean="0"/>
              <a:t>After grouping and generalization of the changes we can form what is called a database, on which we can launch an algorithm for frequent </a:t>
            </a:r>
            <a:r>
              <a:rPr lang="en-US" sz="1200" baseline="0" dirty="0" err="1" smtClean="0"/>
              <a:t>itemset</a:t>
            </a:r>
            <a:r>
              <a:rPr lang="en-US" sz="1200" baseline="0" dirty="0" smtClean="0"/>
              <a:t> mining. </a:t>
            </a:r>
          </a:p>
          <a:p>
            <a:pPr marL="0" marR="0" indent="0" algn="just" defTabSz="457200" rtl="0" eaLnBrk="1" fontAlgn="auto" latinLnBrk="0" hangingPunct="1">
              <a:lnSpc>
                <a:spcPct val="100000"/>
              </a:lnSpc>
              <a:spcBef>
                <a:spcPts val="0"/>
              </a:spcBef>
              <a:spcAft>
                <a:spcPts val="0"/>
              </a:spcAft>
              <a:buClrTx/>
              <a:buSzTx/>
              <a:buFontTx/>
              <a:buNone/>
              <a:tabLst/>
              <a:defRPr/>
            </a:pPr>
            <a:endParaRPr lang="en-US" sz="1200" baseline="0" dirty="0" smtClean="0"/>
          </a:p>
          <a:p>
            <a:pPr marL="0" marR="0" indent="0" algn="just" defTabSz="457200" rtl="0" eaLnBrk="1" fontAlgn="auto" latinLnBrk="0" hangingPunct="1">
              <a:lnSpc>
                <a:spcPct val="100000"/>
              </a:lnSpc>
              <a:spcBef>
                <a:spcPts val="0"/>
              </a:spcBef>
              <a:spcAft>
                <a:spcPts val="0"/>
              </a:spcAft>
              <a:buClrTx/>
              <a:buSzTx/>
              <a:buFontTx/>
              <a:buNone/>
              <a:tabLst/>
              <a:defRPr/>
            </a:pPr>
            <a:r>
              <a:rPr lang="en-US" sz="1200" baseline="0" dirty="0" smtClean="0"/>
              <a:t>Basically, we convert each group we formed into a transaction, so in the example we had formed two groups, one for each method, and we thus have a transaction database with two transaction. Each transaction itself is the set of all generalized changes occurring within the corresponding group. </a:t>
            </a:r>
          </a:p>
          <a:p>
            <a:endParaRPr lang="nl-NL" dirty="0" smtClean="0"/>
          </a:p>
          <a:p>
            <a:pPr marL="0" marR="0" indent="0" algn="just" defTabSz="457200" rtl="0" eaLnBrk="1" fontAlgn="auto" latinLnBrk="0" hangingPunct="1">
              <a:lnSpc>
                <a:spcPct val="100000"/>
              </a:lnSpc>
              <a:spcBef>
                <a:spcPts val="0"/>
              </a:spcBef>
              <a:spcAft>
                <a:spcPts val="0"/>
              </a:spcAft>
              <a:buClrTx/>
              <a:buSzTx/>
              <a:buFontTx/>
              <a:buNone/>
              <a:tabLst/>
              <a:defRPr/>
            </a:pPr>
            <a:r>
              <a:rPr lang="en-US" sz="1200" baseline="0" dirty="0" smtClean="0"/>
              <a:t>The set of generalized changes to the right has support 2 since it occurs in both transactions to the left. Intuitively, this pattern corresponds to the insertion of an if-statement at the first position in a method’s body.</a:t>
            </a:r>
          </a:p>
          <a:p>
            <a:pPr marL="0" marR="0" indent="0" algn="just" defTabSz="457200" rtl="0" eaLnBrk="1" fontAlgn="auto" latinLnBrk="0" hangingPunct="1">
              <a:lnSpc>
                <a:spcPct val="100000"/>
              </a:lnSpc>
              <a:spcBef>
                <a:spcPts val="0"/>
              </a:spcBef>
              <a:spcAft>
                <a:spcPts val="0"/>
              </a:spcAft>
              <a:buClrTx/>
              <a:buSzTx/>
              <a:buFontTx/>
              <a:buNone/>
              <a:tabLst/>
              <a:defRPr/>
            </a:pPr>
            <a:endParaRPr lang="en-US" sz="1200" baseline="0" dirty="0" smtClean="0"/>
          </a:p>
          <a:p>
            <a:pPr marL="0" marR="0" indent="0" algn="just" defTabSz="457200" rtl="0" eaLnBrk="1" fontAlgn="auto" latinLnBrk="0" hangingPunct="1">
              <a:lnSpc>
                <a:spcPct val="100000"/>
              </a:lnSpc>
              <a:spcBef>
                <a:spcPts val="0"/>
              </a:spcBef>
              <a:spcAft>
                <a:spcPts val="0"/>
              </a:spcAft>
              <a:buClrTx/>
              <a:buSzTx/>
              <a:buFontTx/>
              <a:buNone/>
              <a:tabLst/>
              <a:defRPr/>
            </a:pPr>
            <a:r>
              <a:rPr lang="en-US" sz="1200" baseline="0" dirty="0" smtClean="0"/>
              <a:t>Such a set of generalized changes is called a change pattern. Although technically it is nothing more than a set of generalized changes, such a set contains sufficient information to allow </a:t>
            </a:r>
            <a:r>
              <a:rPr lang="en-US" sz="1200" baseline="0" dirty="0" err="1" smtClean="0"/>
              <a:t>automatical</a:t>
            </a:r>
            <a:r>
              <a:rPr lang="en-US" sz="1200" baseline="0" dirty="0" smtClean="0"/>
              <a:t> inference of code locations to which a pattern can be applied or to automate the </a:t>
            </a:r>
            <a:r>
              <a:rPr lang="en-US" sz="1200" baseline="0" dirty="0" err="1" smtClean="0"/>
              <a:t>trnasformation</a:t>
            </a:r>
            <a:r>
              <a:rPr lang="en-US" sz="1200" baseline="0" dirty="0" smtClean="0"/>
              <a:t> of source code.</a:t>
            </a:r>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19</a:t>
            </a:fld>
            <a:endParaRPr lang="nl-BE"/>
          </a:p>
        </p:txBody>
      </p:sp>
    </p:spTree>
    <p:extLst>
      <p:ext uri="{BB962C8B-B14F-4D97-AF65-F5344CB8AC3E}">
        <p14:creationId xmlns:p14="http://schemas.microsoft.com/office/powerpoint/2010/main" val="14991503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200" baseline="0" dirty="0" smtClean="0"/>
              <a:t>Software evolutions </a:t>
            </a:r>
            <a:r>
              <a:rPr lang="en-US" sz="1200" kern="1200" dirty="0" smtClean="0">
                <a:solidFill>
                  <a:schemeClr val="tx1"/>
                </a:solidFill>
                <a:effectLst/>
                <a:latin typeface="+mn-lt"/>
                <a:ea typeface="+mn-ea"/>
                <a:cs typeface="+mn-cs"/>
              </a:rPr>
              <a:t>implies performing changes to source code.</a:t>
            </a:r>
            <a:r>
              <a:rPr lang="en-US" sz="1200" kern="1200" baseline="0" dirty="0" smtClean="0">
                <a:solidFill>
                  <a:schemeClr val="tx1"/>
                </a:solidFill>
                <a:effectLst/>
                <a:latin typeface="+mn-lt"/>
                <a:ea typeface="+mn-ea"/>
                <a:cs typeface="+mn-cs"/>
              </a:rPr>
              <a:t> In fact, </a:t>
            </a:r>
            <a:r>
              <a:rPr lang="en-US" sz="1200" baseline="0" dirty="0" smtClean="0"/>
              <a:t>often similar but </a:t>
            </a:r>
            <a:r>
              <a:rPr lang="en-US" sz="1200" kern="1200" dirty="0" err="1" smtClean="0">
                <a:solidFill>
                  <a:schemeClr val="tx1"/>
                </a:solidFill>
                <a:effectLst/>
                <a:latin typeface="+mn-lt"/>
                <a:ea typeface="+mn-ea"/>
                <a:cs typeface="+mn-cs"/>
              </a:rPr>
              <a:t>nonidentical</a:t>
            </a:r>
            <a:r>
              <a:rPr lang="en-US" sz="1200" kern="1200" dirty="0" smtClean="0">
                <a:solidFill>
                  <a:schemeClr val="tx1"/>
                </a:solidFill>
                <a:effectLst/>
                <a:latin typeface="+mn-lt"/>
                <a:ea typeface="+mn-ea"/>
                <a:cs typeface="+mn-cs"/>
              </a:rPr>
              <a:t> </a:t>
            </a:r>
            <a:r>
              <a:rPr lang="en-US" sz="1200" baseline="0" dirty="0" smtClean="0"/>
              <a:t>code changes are made to multiple code locations</a:t>
            </a:r>
            <a:r>
              <a:rPr lang="en-US" sz="1200" baseline="0" dirty="0" smtClean="0"/>
              <a:t>.</a:t>
            </a:r>
            <a:endParaRPr lang="en-US" sz="1200" baseline="0" dirty="0" smtClean="0"/>
          </a:p>
          <a:p>
            <a:endParaRPr lang="nl-NL" dirty="0" smtClean="0"/>
          </a:p>
          <a:p>
            <a:r>
              <a:rPr lang="nl-NL" dirty="0" err="1" smtClean="0"/>
              <a:t>Here</a:t>
            </a:r>
            <a:r>
              <a:rPr lang="nl-NL" dirty="0" smtClean="0"/>
              <a:t> we have </a:t>
            </a:r>
            <a:r>
              <a:rPr lang="nl-NL" dirty="0" err="1" smtClean="0"/>
              <a:t>an</a:t>
            </a:r>
            <a:r>
              <a:rPr lang="nl-NL" dirty="0" smtClean="0"/>
              <a:t> </a:t>
            </a:r>
            <a:r>
              <a:rPr lang="nl-NL" dirty="0" err="1" smtClean="0"/>
              <a:t>example</a:t>
            </a:r>
            <a:r>
              <a:rPr lang="nl-NL" dirty="0" smtClean="0"/>
              <a:t>, </a:t>
            </a:r>
            <a:r>
              <a:rPr lang="nl-NL" dirty="0" err="1" smtClean="0"/>
              <a:t>which</a:t>
            </a:r>
            <a:r>
              <a:rPr lang="nl-NL" dirty="0" smtClean="0"/>
              <a:t> I </a:t>
            </a:r>
            <a:r>
              <a:rPr lang="nl-NL" dirty="0" err="1" smtClean="0"/>
              <a:t>will</a:t>
            </a:r>
            <a:r>
              <a:rPr lang="nl-NL" dirty="0" smtClean="0"/>
              <a:t> </a:t>
            </a:r>
            <a:r>
              <a:rPr lang="nl-NL" dirty="0" err="1" smtClean="0"/>
              <a:t>use</a:t>
            </a:r>
            <a:r>
              <a:rPr lang="nl-NL" dirty="0" smtClean="0"/>
              <a:t> </a:t>
            </a:r>
            <a:r>
              <a:rPr lang="nl-NL" dirty="0" err="1" smtClean="0"/>
              <a:t>throughout</a:t>
            </a:r>
            <a:r>
              <a:rPr lang="nl-NL" dirty="0" smtClean="0"/>
              <a:t> </a:t>
            </a:r>
            <a:r>
              <a:rPr lang="nl-NL" dirty="0" err="1" smtClean="0"/>
              <a:t>this</a:t>
            </a:r>
            <a:r>
              <a:rPr lang="nl-NL" dirty="0" smtClean="0"/>
              <a:t> </a:t>
            </a:r>
            <a:r>
              <a:rPr lang="nl-NL" dirty="0" err="1" smtClean="0"/>
              <a:t>presentation</a:t>
            </a:r>
            <a:r>
              <a:rPr lang="nl-NL" dirty="0" smtClean="0"/>
              <a:t>.</a:t>
            </a:r>
            <a:r>
              <a:rPr lang="nl-NL" baseline="0" dirty="0" smtClean="0"/>
              <a:t> We have </a:t>
            </a:r>
            <a:r>
              <a:rPr lang="nl-NL" baseline="0" dirty="0" err="1" smtClean="0"/>
              <a:t>some</a:t>
            </a:r>
            <a:r>
              <a:rPr lang="nl-NL" baseline="0" dirty="0" smtClean="0"/>
              <a:t> class </a:t>
            </a:r>
            <a:r>
              <a:rPr lang="nl-NL" baseline="0" dirty="0" err="1" smtClean="0"/>
              <a:t>GeoMath</a:t>
            </a:r>
            <a:r>
              <a:rPr lang="nl-NL" baseline="0" dirty="0" smtClean="0"/>
              <a:t> </a:t>
            </a:r>
            <a:r>
              <a:rPr lang="nl-NL" baseline="0" dirty="0" err="1" smtClean="0"/>
              <a:t>with</a:t>
            </a:r>
            <a:r>
              <a:rPr lang="nl-NL" baseline="0" dirty="0" smtClean="0"/>
              <a:t> 2 </a:t>
            </a:r>
            <a:r>
              <a:rPr lang="nl-NL" baseline="0" dirty="0" err="1" smtClean="0"/>
              <a:t>methods</a:t>
            </a:r>
            <a:r>
              <a:rPr lang="nl-NL" baseline="0" dirty="0" smtClean="0"/>
              <a:t>. The first </a:t>
            </a:r>
            <a:r>
              <a:rPr lang="nl-NL" baseline="0" dirty="0" err="1" smtClean="0"/>
              <a:t>method</a:t>
            </a:r>
            <a:r>
              <a:rPr lang="nl-NL" baseline="0" dirty="0" smtClean="0"/>
              <a:t> takes </a:t>
            </a:r>
            <a:r>
              <a:rPr lang="nl-NL" baseline="0" dirty="0" err="1" smtClean="0"/>
              <a:t>two</a:t>
            </a:r>
            <a:r>
              <a:rPr lang="nl-NL" baseline="0" dirty="0" smtClean="0"/>
              <a:t> points p1 </a:t>
            </a:r>
            <a:r>
              <a:rPr lang="nl-NL" baseline="0" dirty="0" err="1" smtClean="0"/>
              <a:t>and</a:t>
            </a:r>
            <a:r>
              <a:rPr lang="nl-NL" baseline="0" dirty="0" smtClean="0"/>
              <a:t> p2 </a:t>
            </a:r>
            <a:r>
              <a:rPr lang="nl-NL" baseline="0" dirty="0" err="1" smtClean="0"/>
              <a:t>and</a:t>
            </a:r>
            <a:r>
              <a:rPr lang="nl-NL" baseline="0" dirty="0" smtClean="0"/>
              <a:t> </a:t>
            </a:r>
            <a:r>
              <a:rPr lang="nl-NL" baseline="0" dirty="0" err="1" smtClean="0"/>
              <a:t>computes</a:t>
            </a:r>
            <a:r>
              <a:rPr lang="nl-NL" baseline="0" dirty="0" smtClean="0"/>
              <a:t> </a:t>
            </a:r>
            <a:r>
              <a:rPr lang="nl-NL" baseline="0" dirty="0" err="1" smtClean="0"/>
              <a:t>the</a:t>
            </a:r>
            <a:r>
              <a:rPr lang="nl-NL" baseline="0" dirty="0" smtClean="0"/>
              <a:t> </a:t>
            </a:r>
            <a:r>
              <a:rPr lang="nl-NL" baseline="0" dirty="0" err="1" smtClean="0"/>
              <a:t>euclidian</a:t>
            </a:r>
            <a:r>
              <a:rPr lang="nl-NL" baseline="0" dirty="0" smtClean="0"/>
              <a:t> </a:t>
            </a:r>
            <a:r>
              <a:rPr lang="nl-NL" baseline="0" dirty="0" err="1" smtClean="0"/>
              <a:t>distance</a:t>
            </a:r>
            <a:r>
              <a:rPr lang="nl-NL" baseline="0" dirty="0" smtClean="0"/>
              <a:t>, </a:t>
            </a:r>
            <a:r>
              <a:rPr lang="nl-NL" baseline="0" dirty="0" err="1" smtClean="0"/>
              <a:t>the</a:t>
            </a:r>
            <a:r>
              <a:rPr lang="nl-NL" baseline="0" dirty="0" smtClean="0"/>
              <a:t> </a:t>
            </a:r>
            <a:r>
              <a:rPr lang="nl-NL" baseline="0" dirty="0" err="1" smtClean="0"/>
              <a:t>other</a:t>
            </a:r>
            <a:r>
              <a:rPr lang="nl-NL" baseline="0" dirty="0" smtClean="0"/>
              <a:t> </a:t>
            </a:r>
            <a:r>
              <a:rPr lang="nl-NL" baseline="0" dirty="0" err="1" smtClean="0"/>
              <a:t>method</a:t>
            </a:r>
            <a:r>
              <a:rPr lang="nl-NL" baseline="0" dirty="0" smtClean="0"/>
              <a:t> </a:t>
            </a:r>
            <a:r>
              <a:rPr lang="nl-NL" baseline="0" dirty="0" err="1" smtClean="0"/>
              <a:t>computes</a:t>
            </a:r>
            <a:r>
              <a:rPr lang="nl-NL" baseline="0" dirty="0" smtClean="0"/>
              <a:t> </a:t>
            </a:r>
            <a:r>
              <a:rPr lang="nl-NL" baseline="0" dirty="0" err="1" smtClean="0"/>
              <a:t>the</a:t>
            </a:r>
            <a:r>
              <a:rPr lang="nl-NL" baseline="0" dirty="0" smtClean="0"/>
              <a:t> </a:t>
            </a:r>
            <a:r>
              <a:rPr lang="nl-NL" baseline="0" dirty="0" err="1" smtClean="0"/>
              <a:t>angle</a:t>
            </a:r>
            <a:r>
              <a:rPr lang="nl-NL" baseline="0" dirty="0" smtClean="0"/>
              <a:t> of </a:t>
            </a:r>
            <a:r>
              <a:rPr lang="nl-NL" baseline="0" dirty="0" err="1" smtClean="0"/>
              <a:t>the</a:t>
            </a:r>
            <a:r>
              <a:rPr lang="nl-NL" baseline="0" dirty="0" smtClean="0"/>
              <a:t> vector </a:t>
            </a:r>
            <a:r>
              <a:rPr lang="nl-NL" baseline="0" dirty="0" err="1" smtClean="0"/>
              <a:t>connecting</a:t>
            </a:r>
            <a:r>
              <a:rPr lang="nl-NL" baseline="0" dirty="0" smtClean="0"/>
              <a:t> </a:t>
            </a:r>
            <a:r>
              <a:rPr lang="nl-NL" baseline="0" dirty="0" err="1" smtClean="0"/>
              <a:t>both</a:t>
            </a:r>
            <a:r>
              <a:rPr lang="nl-NL" baseline="0" dirty="0" smtClean="0"/>
              <a:t> points. </a:t>
            </a:r>
            <a:endParaRPr lang="nl-NL" dirty="0" smtClean="0"/>
          </a:p>
          <a:p>
            <a:endParaRPr lang="nl-NL" sz="1200" baseline="0" dirty="0" smtClean="0"/>
          </a:p>
          <a:p>
            <a:r>
              <a:rPr lang="nl-NL" sz="1200" baseline="0" dirty="0" smtClean="0"/>
              <a:t>CLICK</a:t>
            </a:r>
          </a:p>
          <a:p>
            <a:endParaRPr lang="nl-NL" sz="1200" baseline="0" dirty="0" smtClean="0"/>
          </a:p>
          <a:p>
            <a:r>
              <a:rPr lang="en-US" sz="1200" baseline="0" dirty="0" smtClean="0"/>
              <a:t>Then the developer modifies the source code as shown here. He has renamed the first method to improve consistency but, </a:t>
            </a:r>
            <a:r>
              <a:rPr lang="en-US" sz="1200" baseline="0" dirty="0" smtClean="0"/>
              <a:t>more importantly, he has modified the body of both methods in an attempt to improve performance: he has inserted a “return zero if both arguments are equal”-statement twice, once at the beginning of each method. </a:t>
            </a:r>
          </a:p>
          <a:p>
            <a:pPr algn="just"/>
            <a:endParaRPr lang="en-US" sz="1200" baseline="0" dirty="0" smtClean="0"/>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2</a:t>
            </a:fld>
            <a:endParaRPr lang="nl-BE"/>
          </a:p>
        </p:txBody>
      </p:sp>
    </p:spTree>
    <p:extLst>
      <p:ext uri="{BB962C8B-B14F-4D97-AF65-F5344CB8AC3E}">
        <p14:creationId xmlns:p14="http://schemas.microsoft.com/office/powerpoint/2010/main" val="11435654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just" defTabSz="457200" rtl="0" eaLnBrk="1" fontAlgn="auto" latinLnBrk="0" hangingPunct="1">
              <a:lnSpc>
                <a:spcPct val="100000"/>
              </a:lnSpc>
              <a:spcBef>
                <a:spcPts val="0"/>
              </a:spcBef>
              <a:spcAft>
                <a:spcPts val="0"/>
              </a:spcAft>
              <a:buClrTx/>
              <a:buSzTx/>
              <a:buFontTx/>
              <a:buNone/>
              <a:tabLst/>
              <a:defRPr/>
            </a:pPr>
            <a:r>
              <a:rPr lang="en-US" sz="1200" baseline="0" dirty="0" smtClean="0"/>
              <a:t>Discuss LHS, RHS focus LHS</a:t>
            </a:r>
            <a:endParaRPr lang="en-US" sz="1200" baseline="0" dirty="0" smtClean="0"/>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20</a:t>
            </a:fld>
            <a:endParaRPr lang="nl-BE"/>
          </a:p>
        </p:txBody>
      </p:sp>
    </p:spTree>
    <p:extLst>
      <p:ext uri="{BB962C8B-B14F-4D97-AF65-F5344CB8AC3E}">
        <p14:creationId xmlns:p14="http://schemas.microsoft.com/office/powerpoint/2010/main" val="20649454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just" defTabSz="457200" rtl="0" eaLnBrk="1" fontAlgn="auto" latinLnBrk="0" hangingPunct="1">
              <a:lnSpc>
                <a:spcPct val="100000"/>
              </a:lnSpc>
              <a:spcBef>
                <a:spcPts val="0"/>
              </a:spcBef>
              <a:spcAft>
                <a:spcPts val="0"/>
              </a:spcAft>
              <a:buClrTx/>
              <a:buSzTx/>
              <a:buFontTx/>
              <a:buNone/>
              <a:tabLst/>
              <a:defRPr/>
            </a:pPr>
            <a:r>
              <a:rPr lang="en-US" sz="1200" baseline="0" dirty="0" smtClean="0"/>
              <a:t>We implemented the mining algorithm as an Eclipse plugin, usable via the </a:t>
            </a:r>
            <a:r>
              <a:rPr lang="en-US" sz="1200" baseline="0" dirty="0" err="1" smtClean="0"/>
              <a:t>Clojure</a:t>
            </a:r>
            <a:r>
              <a:rPr lang="en-US" sz="1200" baseline="0" dirty="0" smtClean="0"/>
              <a:t> REPL. </a:t>
            </a:r>
            <a:r>
              <a:rPr lang="en-US" sz="1200" baseline="0" dirty="0" err="1" smtClean="0"/>
              <a:t>Git</a:t>
            </a:r>
            <a:r>
              <a:rPr lang="en-US" sz="1200" baseline="0" dirty="0" smtClean="0"/>
              <a:t> is used as a source of VCS data, using the JGIT library.</a:t>
            </a:r>
          </a:p>
          <a:p>
            <a:pPr marL="0" marR="0" indent="0" algn="just" defTabSz="457200" rtl="0" eaLnBrk="1" fontAlgn="auto" latinLnBrk="0" hangingPunct="1">
              <a:lnSpc>
                <a:spcPct val="100000"/>
              </a:lnSpc>
              <a:spcBef>
                <a:spcPts val="0"/>
              </a:spcBef>
              <a:spcAft>
                <a:spcPts val="0"/>
              </a:spcAft>
              <a:buClrTx/>
              <a:buSzTx/>
              <a:buFontTx/>
              <a:buNone/>
              <a:tabLst/>
              <a:defRPr/>
            </a:pPr>
            <a:r>
              <a:rPr lang="en-US" sz="1200" baseline="0" dirty="0" smtClean="0"/>
              <a:t>As differencing tool we use </a:t>
            </a:r>
            <a:r>
              <a:rPr lang="en-US" sz="1200" baseline="0" dirty="0" err="1" smtClean="0"/>
              <a:t>ChangeNodes</a:t>
            </a:r>
            <a:r>
              <a:rPr lang="en-US" sz="1200" baseline="0" dirty="0" smtClean="0"/>
              <a:t>, developed here at the VUB.  </a:t>
            </a:r>
            <a:r>
              <a:rPr lang="en-US" sz="1200" baseline="0" dirty="0" err="1" smtClean="0"/>
              <a:t>ChangeNodes</a:t>
            </a:r>
            <a:r>
              <a:rPr lang="en-US" sz="1200" baseline="0" dirty="0" smtClean="0"/>
              <a:t> is an adaptation of the algorithm implemented in the well-known tool </a:t>
            </a:r>
            <a:r>
              <a:rPr lang="en-US" sz="1200" baseline="0" dirty="0" err="1" smtClean="0"/>
              <a:t>ChangeDistiller</a:t>
            </a:r>
            <a:r>
              <a:rPr lang="en-US" sz="1200" baseline="0" dirty="0" smtClean="0"/>
              <a:t>, it is very similar but it uses language-aware JDT-nodes instead of a language-agnostic AST representation. Furthermore, it integrates with the program querying tool </a:t>
            </a:r>
            <a:r>
              <a:rPr lang="en-US" sz="1200" baseline="0" dirty="0" err="1" smtClean="0"/>
              <a:t>Ekeko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whose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facilities</a:t>
            </a:r>
            <a:r>
              <a:rPr lang="nl-NL" sz="1200" kern="1200" dirty="0" smtClean="0">
                <a:solidFill>
                  <a:schemeClr val="tx1"/>
                </a:solidFill>
                <a:effectLst/>
                <a:latin typeface="+mn-lt"/>
                <a:ea typeface="+mn-ea"/>
                <a:cs typeface="+mn-cs"/>
              </a:rPr>
              <a:t> are </a:t>
            </a:r>
            <a:r>
              <a:rPr lang="nl-NL" sz="1200" kern="1200" dirty="0" err="1" smtClean="0">
                <a:solidFill>
                  <a:schemeClr val="tx1"/>
                </a:solidFill>
                <a:effectLst/>
                <a:latin typeface="+mn-lt"/>
                <a:ea typeface="+mn-ea"/>
                <a:cs typeface="+mn-cs"/>
              </a:rPr>
              <a:t>used</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throughout</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the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entire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implementation</a:t>
            </a:r>
            <a:r>
              <a:rPr lang="nl-NL" sz="1200" kern="1200" baseline="0" dirty="0" smtClean="0">
                <a:solidFill>
                  <a:schemeClr val="tx1"/>
                </a:solidFill>
                <a:effectLst/>
                <a:latin typeface="+mn-lt"/>
                <a:ea typeface="+mn-ea"/>
                <a:cs typeface="+mn-cs"/>
              </a:rPr>
              <a:t>.</a:t>
            </a:r>
            <a:endParaRPr lang="en-US" sz="1200" baseline="0" dirty="0" smtClean="0"/>
          </a:p>
          <a:p>
            <a:pPr marL="0" marR="0" indent="0" algn="just"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Since even simple code modifications quickly result in many code changes, </a:t>
            </a:r>
            <a:r>
              <a:rPr lang="en-US" sz="1200" baseline="0" dirty="0" smtClean="0"/>
              <a:t>an advanced highly-performant algorithm for closed frequent </a:t>
            </a:r>
            <a:r>
              <a:rPr lang="en-US" sz="1200" baseline="0" dirty="0" err="1" smtClean="0"/>
              <a:t>itemset</a:t>
            </a:r>
            <a:r>
              <a:rPr lang="en-US" sz="1200" baseline="0" dirty="0" smtClean="0"/>
              <a:t> mining called CHARM is used. Instead of implementing this algorithm from scratch, we use an open-source Java data mining library called SPMF. SPMF provides a uniform interface to a large variety of data mining algorithms.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We construct </a:t>
            </a:r>
            <a:r>
              <a:rPr lang="en-US" sz="1200" kern="1200" dirty="0" err="1" smtClean="0">
                <a:solidFill>
                  <a:schemeClr val="tx1"/>
                </a:solidFill>
                <a:effectLst/>
                <a:latin typeface="+mn-lt"/>
                <a:ea typeface="+mn-ea"/>
                <a:cs typeface="+mn-cs"/>
              </a:rPr>
              <a:t>Ekeko</a:t>
            </a:r>
            <a:r>
              <a:rPr lang="en-US" sz="1200" kern="1200" dirty="0" smtClean="0">
                <a:solidFill>
                  <a:schemeClr val="tx1"/>
                </a:solidFill>
                <a:effectLst/>
                <a:latin typeface="+mn-lt"/>
                <a:ea typeface="+mn-ea"/>
                <a:cs typeface="+mn-cs"/>
              </a:rPr>
              <a:t>/X templates to allow querying other source code for candidate transformation subjects. </a:t>
            </a:r>
            <a:r>
              <a:rPr lang="en-US" sz="1200" kern="1200" dirty="0" err="1" smtClean="0">
                <a:solidFill>
                  <a:schemeClr val="tx1"/>
                </a:solidFill>
                <a:effectLst/>
                <a:latin typeface="+mn-lt"/>
                <a:ea typeface="+mn-ea"/>
                <a:cs typeface="+mn-cs"/>
              </a:rPr>
              <a:t>Ekeko</a:t>
            </a:r>
            <a:r>
              <a:rPr lang="en-US" sz="1200" kern="1200" dirty="0" smtClean="0">
                <a:solidFill>
                  <a:schemeClr val="tx1"/>
                </a:solidFill>
                <a:effectLst/>
                <a:latin typeface="+mn-lt"/>
                <a:ea typeface="+mn-ea"/>
                <a:cs typeface="+mn-cs"/>
              </a:rPr>
              <a:t>/X</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is a template-driven program transformation tool implemented on top of the meta-programming library </a:t>
            </a:r>
            <a:r>
              <a:rPr lang="en-US" sz="1200" kern="1200" dirty="0" err="1" smtClean="0">
                <a:solidFill>
                  <a:schemeClr val="tx1"/>
                </a:solidFill>
                <a:effectLst/>
                <a:latin typeface="+mn-lt"/>
                <a:ea typeface="+mn-ea"/>
                <a:cs typeface="+mn-cs"/>
              </a:rPr>
              <a:t>Ekeko</a:t>
            </a:r>
            <a:r>
              <a:rPr lang="en-US" sz="1200" kern="1200" dirty="0" smtClean="0">
                <a:solidFill>
                  <a:schemeClr val="tx1"/>
                </a:solidFill>
                <a:effectLst/>
                <a:latin typeface="+mn-lt"/>
                <a:ea typeface="+mn-ea"/>
                <a:cs typeface="+mn-cs"/>
              </a:rPr>
              <a:t>. It allows specifying code fragment characteristics by means of code templates, after which new source code can be queried for code fragments matching the specified characteristics. </a:t>
            </a:r>
            <a:endParaRPr lang="en-US" sz="1200" baseline="0" dirty="0" smtClean="0"/>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21</a:t>
            </a:fld>
            <a:endParaRPr lang="nl-BE"/>
          </a:p>
        </p:txBody>
      </p:sp>
    </p:spTree>
    <p:extLst>
      <p:ext uri="{BB962C8B-B14F-4D97-AF65-F5344CB8AC3E}">
        <p14:creationId xmlns:p14="http://schemas.microsoft.com/office/powerpoint/2010/main" val="16629817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kern="1200" dirty="0" smtClean="0">
                <a:solidFill>
                  <a:schemeClr val="tx1"/>
                </a:solidFill>
                <a:effectLst/>
                <a:latin typeface="+mn-lt"/>
                <a:ea typeface="+mn-ea"/>
                <a:cs typeface="+mn-cs"/>
              </a:rPr>
              <a:t>In </a:t>
            </a:r>
            <a:r>
              <a:rPr lang="nl-NL" sz="1200" kern="1200" dirty="0" err="1" smtClean="0">
                <a:solidFill>
                  <a:schemeClr val="tx1"/>
                </a:solidFill>
                <a:effectLst/>
                <a:latin typeface="+mn-lt"/>
                <a:ea typeface="+mn-ea"/>
                <a:cs typeface="+mn-cs"/>
              </a:rPr>
              <a:t>the</a:t>
            </a:r>
            <a:r>
              <a:rPr lang="nl-NL" sz="1200" kern="1200" baseline="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evaluation</a:t>
            </a:r>
            <a:r>
              <a:rPr lang="nl-NL" sz="1200" kern="1200" dirty="0" smtClean="0">
                <a:solidFill>
                  <a:schemeClr val="tx1"/>
                </a:solidFill>
                <a:effectLst/>
                <a:latin typeface="+mn-lt"/>
                <a:ea typeface="+mn-ea"/>
                <a:cs typeface="+mn-cs"/>
              </a:rPr>
              <a:t> of</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our</a:t>
            </a:r>
            <a:r>
              <a:rPr lang="nl-NL" sz="1200" kern="1200" baseline="0" dirty="0" smtClean="0">
                <a:solidFill>
                  <a:schemeClr val="tx1"/>
                </a:solidFill>
                <a:effectLst/>
                <a:latin typeface="+mn-lt"/>
                <a:ea typeface="+mn-ea"/>
                <a:cs typeface="+mn-cs"/>
              </a:rPr>
              <a:t> approach</a:t>
            </a:r>
            <a:r>
              <a:rPr lang="nl-NL" sz="1200" kern="1200" dirty="0" smtClean="0">
                <a:solidFill>
                  <a:schemeClr val="tx1"/>
                </a:solidFill>
                <a:effectLst/>
                <a:latin typeface="+mn-lt"/>
                <a:ea typeface="+mn-ea"/>
                <a:cs typeface="+mn-cs"/>
              </a:rPr>
              <a:t> we </a:t>
            </a:r>
            <a:r>
              <a:rPr lang="nl-NL" sz="1200" kern="1200" dirty="0" err="1" smtClean="0">
                <a:solidFill>
                  <a:schemeClr val="tx1"/>
                </a:solidFill>
                <a:effectLst/>
                <a:latin typeface="+mn-lt"/>
                <a:ea typeface="+mn-ea"/>
                <a:cs typeface="+mn-cs"/>
              </a:rPr>
              <a:t>answered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two</a:t>
            </a:r>
            <a:r>
              <a:rPr lang="nl-NL" sz="1200" kern="1200" dirty="0" smtClean="0">
                <a:solidFill>
                  <a:schemeClr val="tx1"/>
                </a:solidFill>
                <a:effectLst/>
                <a:latin typeface="+mn-lt"/>
                <a:ea typeface="+mn-ea"/>
                <a:cs typeface="+mn-cs"/>
              </a:rPr>
              <a:t> research question</a:t>
            </a:r>
            <a:r>
              <a:rPr lang="nl-NL" sz="1200" kern="1200" dirty="0" smtClean="0">
                <a:solidFill>
                  <a:schemeClr val="tx1"/>
                </a:solidFill>
                <a:effectLst/>
                <a:latin typeface="+mn-lt"/>
                <a:ea typeface="+mn-ea"/>
                <a:cs typeface="+mn-cs"/>
              </a:rPr>
              <a:t>.</a:t>
            </a:r>
          </a:p>
          <a:p>
            <a:endParaRPr lang="nl-NL" sz="1200" kern="1200" dirty="0" smtClean="0">
              <a:solidFill>
                <a:schemeClr val="tx1"/>
              </a:solidFill>
              <a:effectLst/>
              <a:latin typeface="+mn-lt"/>
              <a:ea typeface="+mn-ea"/>
              <a:cs typeface="+mn-cs"/>
            </a:endParaRPr>
          </a:p>
          <a:p>
            <a:r>
              <a:rPr lang="nl-NL" sz="1200" kern="1200" dirty="0" smtClean="0">
                <a:solidFill>
                  <a:schemeClr val="tx1"/>
                </a:solidFill>
                <a:effectLst/>
                <a:latin typeface="+mn-lt"/>
                <a:ea typeface="+mn-ea"/>
                <a:cs typeface="+mn-cs"/>
              </a:rPr>
              <a:t>The first </a:t>
            </a:r>
            <a:r>
              <a:rPr lang="nl-NL" sz="1200" kern="1200" dirty="0" err="1" smtClean="0">
                <a:solidFill>
                  <a:schemeClr val="tx1"/>
                </a:solidFill>
                <a:effectLst/>
                <a:latin typeface="+mn-lt"/>
                <a:ea typeface="+mn-ea"/>
                <a:cs typeface="+mn-cs"/>
              </a:rPr>
              <a:t>one</a:t>
            </a:r>
            <a:r>
              <a:rPr lang="nl-NL" sz="1200" kern="1200" dirty="0" smtClean="0">
                <a:solidFill>
                  <a:schemeClr val="tx1"/>
                </a:solidFill>
                <a:effectLst/>
                <a:latin typeface="+mn-lt"/>
                <a:ea typeface="+mn-ea"/>
                <a:cs typeface="+mn-cs"/>
              </a:rPr>
              <a:t> is: ..., </a:t>
            </a:r>
            <a:r>
              <a:rPr lang="nl-NL" sz="1200" kern="1200" dirty="0" err="1" smtClean="0">
                <a:solidFill>
                  <a:schemeClr val="tx1"/>
                </a:solidFill>
                <a:effectLst/>
                <a:latin typeface="+mn-lt"/>
                <a:ea typeface="+mn-ea"/>
                <a:cs typeface="+mn-cs"/>
              </a:rPr>
              <a:t>the</a:t>
            </a:r>
            <a:r>
              <a:rPr lang="nl-NL" sz="1200" kern="1200" baseline="0" dirty="0" smtClean="0">
                <a:solidFill>
                  <a:schemeClr val="tx1"/>
                </a:solidFill>
                <a:effectLst/>
                <a:latin typeface="+mn-lt"/>
                <a:ea typeface="+mn-ea"/>
                <a:cs typeface="+mn-cs"/>
              </a:rPr>
              <a:t> second </a:t>
            </a:r>
            <a:r>
              <a:rPr lang="nl-NL" sz="1200" kern="1200" baseline="0" dirty="0" err="1" smtClean="0">
                <a:solidFill>
                  <a:schemeClr val="tx1"/>
                </a:solidFill>
                <a:effectLst/>
                <a:latin typeface="+mn-lt"/>
                <a:ea typeface="+mn-ea"/>
                <a:cs typeface="+mn-cs"/>
              </a:rPr>
              <a:t>one</a:t>
            </a:r>
            <a:r>
              <a:rPr lang="nl-NL" sz="1200" kern="1200" baseline="0" dirty="0" smtClean="0">
                <a:solidFill>
                  <a:schemeClr val="tx1"/>
                </a:solidFill>
                <a:effectLst/>
                <a:latin typeface="+mn-lt"/>
                <a:ea typeface="+mn-ea"/>
                <a:cs typeface="+mn-cs"/>
              </a:rPr>
              <a:t> is ...</a:t>
            </a:r>
            <a:endParaRPr lang="nl-NL" sz="1200" kern="120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22</a:t>
            </a:fld>
            <a:endParaRPr lang="nl-BE"/>
          </a:p>
        </p:txBody>
      </p:sp>
    </p:spTree>
    <p:extLst>
      <p:ext uri="{BB962C8B-B14F-4D97-AF65-F5344CB8AC3E}">
        <p14:creationId xmlns:p14="http://schemas.microsoft.com/office/powerpoint/2010/main" val="9012119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err="1" smtClean="0">
                <a:solidFill>
                  <a:schemeClr val="tx1"/>
                </a:solidFill>
                <a:effectLst/>
                <a:latin typeface="+mn-lt"/>
                <a:ea typeface="+mn-ea"/>
                <a:cs typeface="+mn-cs"/>
              </a:rPr>
              <a:t>All</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experiments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were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performed</a:t>
            </a:r>
            <a:r>
              <a:rPr lang="nl-NL" sz="1200" kern="1200" dirty="0" smtClean="0">
                <a:solidFill>
                  <a:schemeClr val="tx1"/>
                </a:solidFill>
                <a:effectLst/>
                <a:latin typeface="+mn-lt"/>
                <a:ea typeface="+mn-ea"/>
                <a:cs typeface="+mn-cs"/>
              </a:rPr>
              <a:t> on </a:t>
            </a:r>
            <a:r>
              <a:rPr lang="nl-NL" sz="1200" kern="1200" dirty="0" err="1" smtClean="0">
                <a:solidFill>
                  <a:schemeClr val="tx1"/>
                </a:solidFill>
                <a:effectLst/>
                <a:latin typeface="+mn-lt"/>
                <a:ea typeface="+mn-ea"/>
                <a:cs typeface="+mn-cs"/>
              </a:rPr>
              <a:t>the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history</a:t>
            </a:r>
            <a:r>
              <a:rPr lang="nl-NL" sz="1200" kern="1200" baseline="0" dirty="0" smtClean="0">
                <a:solidFill>
                  <a:schemeClr val="tx1"/>
                </a:solidFill>
                <a:effectLst/>
                <a:latin typeface="+mn-lt"/>
                <a:ea typeface="+mn-ea"/>
                <a:cs typeface="+mn-cs"/>
              </a:rPr>
              <a:t> of </a:t>
            </a:r>
            <a:r>
              <a:rPr lang="nl-NL" sz="1200" kern="1200" baseline="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Exapus</a:t>
            </a:r>
            <a:r>
              <a:rPr lang="nl-NL" sz="1200" kern="1200" dirty="0" smtClean="0">
                <a:solidFill>
                  <a:schemeClr val="tx1"/>
                </a:solidFill>
                <a:effectLst/>
                <a:latin typeface="+mn-lt"/>
                <a:ea typeface="+mn-ea"/>
                <a:cs typeface="+mn-cs"/>
              </a:rPr>
              <a:t> project, </a:t>
            </a:r>
            <a:r>
              <a:rPr lang="nl-NL" sz="1200" kern="1200" dirty="0" err="1" smtClean="0">
                <a:solidFill>
                  <a:schemeClr val="tx1"/>
                </a:solidFill>
                <a:effectLst/>
                <a:latin typeface="+mn-lt"/>
                <a:ea typeface="+mn-ea"/>
                <a:cs typeface="+mn-cs"/>
              </a:rPr>
              <a:t>developed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here</a:t>
            </a:r>
            <a:r>
              <a:rPr lang="nl-NL" sz="1200" kern="1200" dirty="0" smtClean="0">
                <a:solidFill>
                  <a:schemeClr val="tx1"/>
                </a:solidFill>
                <a:effectLst/>
                <a:latin typeface="+mn-lt"/>
                <a:ea typeface="+mn-ea"/>
                <a:cs typeface="+mn-cs"/>
              </a:rPr>
              <a:t>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VUB.</a:t>
            </a:r>
            <a:r>
              <a:rPr lang="nl-NL" sz="1200" kern="1200" baseline="0" dirty="0" smtClean="0">
                <a:solidFill>
                  <a:schemeClr val="tx1"/>
                </a:solidFill>
                <a:effectLst/>
                <a:latin typeface="+mn-lt"/>
                <a:ea typeface="+mn-ea"/>
                <a:cs typeface="+mn-cs"/>
              </a:rPr>
              <a:t> </a:t>
            </a:r>
            <a:r>
              <a:rPr lang="nl-NL" sz="1200" kern="1200" dirty="0" smtClean="0">
                <a:solidFill>
                  <a:schemeClr val="tx1"/>
                </a:solidFill>
                <a:effectLst/>
                <a:latin typeface="+mn-lt"/>
                <a:ea typeface="+mn-ea"/>
                <a:cs typeface="+mn-cs"/>
              </a:rPr>
              <a:t>We have </a:t>
            </a:r>
            <a:r>
              <a:rPr lang="nl-NL" sz="1200" kern="1200" dirty="0" err="1" smtClean="0">
                <a:solidFill>
                  <a:schemeClr val="tx1"/>
                </a:solidFill>
                <a:effectLst/>
                <a:latin typeface="+mn-lt"/>
                <a:ea typeface="+mn-ea"/>
                <a:cs typeface="+mn-cs"/>
              </a:rPr>
              <a:t>chosen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Exapus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due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familiarity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with</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project </a:t>
            </a:r>
            <a:r>
              <a:rPr lang="nl-NL" sz="1200" kern="1200" dirty="0" err="1" smtClean="0">
                <a:solidFill>
                  <a:schemeClr val="tx1"/>
                </a:solidFill>
                <a:effectLst/>
                <a:latin typeface="+mn-lt"/>
                <a:ea typeface="+mn-ea"/>
                <a:cs typeface="+mn-cs"/>
              </a:rPr>
              <a:t>and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knowledge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that</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many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systematic-repetitive</a:t>
            </a:r>
            <a:r>
              <a:rPr lang="nl-NL" sz="1200" kern="1200" dirty="0" smtClean="0">
                <a:solidFill>
                  <a:schemeClr val="tx1"/>
                </a:solidFill>
                <a:effectLst/>
                <a:latin typeface="+mn-lt"/>
                <a:ea typeface="+mn-ea"/>
                <a:cs typeface="+mn-cs"/>
              </a:rPr>
              <a:t> changes </a:t>
            </a:r>
            <a:r>
              <a:rPr lang="nl-NL" sz="1200" kern="1200" dirty="0" err="1" smtClean="0">
                <a:solidFill>
                  <a:schemeClr val="tx1"/>
                </a:solidFill>
                <a:effectLst/>
                <a:latin typeface="+mn-lt"/>
                <a:ea typeface="+mn-ea"/>
                <a:cs typeface="+mn-cs"/>
              </a:rPr>
              <a:t>were</a:t>
            </a:r>
            <a:r>
              <a:rPr lang="nl-NL" sz="1200" kern="1200" dirty="0" smtClean="0">
                <a:solidFill>
                  <a:schemeClr val="tx1"/>
                </a:solidFill>
                <a:effectLst/>
                <a:latin typeface="+mn-lt"/>
                <a:ea typeface="+mn-ea"/>
                <a:cs typeface="+mn-cs"/>
              </a:rPr>
              <a:t> made </a:t>
            </a:r>
            <a:r>
              <a:rPr lang="nl-NL" sz="1200" kern="1200" dirty="0" err="1" smtClean="0">
                <a:solidFill>
                  <a:schemeClr val="tx1"/>
                </a:solidFill>
                <a:effectLst/>
                <a:latin typeface="+mn-lt"/>
                <a:ea typeface="+mn-ea"/>
                <a:cs typeface="+mn-cs"/>
              </a:rPr>
              <a:t>during</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development</a:t>
            </a:r>
            <a:r>
              <a:rPr lang="nl-NL" sz="1200" kern="1200" dirty="0" smtClean="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At time of </a:t>
            </a:r>
            <a:r>
              <a:rPr lang="nl-NL" sz="1200" kern="1200" dirty="0" err="1" smtClean="0">
                <a:solidFill>
                  <a:schemeClr val="tx1"/>
                </a:solidFill>
                <a:effectLst/>
                <a:latin typeface="+mn-lt"/>
                <a:ea typeface="+mn-ea"/>
                <a:cs typeface="+mn-cs"/>
              </a:rPr>
              <a:t>writing</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project’s</a:t>
            </a:r>
            <a:r>
              <a:rPr lang="nl-NL" sz="1200" kern="1200" dirty="0" smtClean="0">
                <a:solidFill>
                  <a:schemeClr val="tx1"/>
                </a:solidFill>
                <a:effectLst/>
                <a:latin typeface="+mn-lt"/>
                <a:ea typeface="+mn-ea"/>
                <a:cs typeface="+mn-cs"/>
              </a:rPr>
              <a:t> git </a:t>
            </a:r>
            <a:r>
              <a:rPr lang="nl-NL" sz="1200" kern="1200" dirty="0" err="1" smtClean="0">
                <a:solidFill>
                  <a:schemeClr val="tx1"/>
                </a:solidFill>
                <a:effectLst/>
                <a:latin typeface="+mn-lt"/>
                <a:ea typeface="+mn-ea"/>
                <a:cs typeface="+mn-cs"/>
              </a:rPr>
              <a:t>repository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contains</a:t>
            </a:r>
            <a:r>
              <a:rPr lang="nl-NL" sz="1200" kern="1200" dirty="0" smtClean="0">
                <a:solidFill>
                  <a:schemeClr val="tx1"/>
                </a:solidFill>
                <a:effectLst/>
                <a:latin typeface="+mn-lt"/>
                <a:ea typeface="+mn-ea"/>
                <a:cs typeface="+mn-cs"/>
              </a:rPr>
              <a:t> 263 </a:t>
            </a:r>
            <a:r>
              <a:rPr lang="nl-NL" sz="1200" kern="1200" dirty="0" err="1" smtClean="0">
                <a:solidFill>
                  <a:schemeClr val="tx1"/>
                </a:solidFill>
                <a:effectLst/>
                <a:latin typeface="+mn-lt"/>
                <a:ea typeface="+mn-ea"/>
                <a:cs typeface="+mn-cs"/>
              </a:rPr>
              <a:t>commits</a:t>
            </a:r>
            <a:r>
              <a:rPr lang="nl-NL" sz="1200" kern="1200" dirty="0" smtClean="0">
                <a:solidFill>
                  <a:schemeClr val="tx1"/>
                </a:solidFill>
                <a:effectLst/>
                <a:latin typeface="+mn-lt"/>
                <a:ea typeface="+mn-ea"/>
                <a:cs typeface="+mn-cs"/>
              </a:rPr>
              <a:t> made </a:t>
            </a:r>
            <a:r>
              <a:rPr lang="nl-NL" sz="1200" kern="1200" dirty="0" err="1" smtClean="0">
                <a:solidFill>
                  <a:schemeClr val="tx1"/>
                </a:solidFill>
                <a:effectLst/>
                <a:latin typeface="+mn-lt"/>
                <a:ea typeface="+mn-ea"/>
                <a:cs typeface="+mn-cs"/>
              </a:rPr>
              <a:t>by</a:t>
            </a:r>
            <a:r>
              <a:rPr lang="nl-NL" sz="1200" kern="1200" dirty="0" smtClean="0">
                <a:solidFill>
                  <a:schemeClr val="tx1"/>
                </a:solidFill>
                <a:effectLst/>
                <a:latin typeface="+mn-lt"/>
                <a:ea typeface="+mn-ea"/>
                <a:cs typeface="+mn-cs"/>
              </a:rPr>
              <a:t> 3 </a:t>
            </a:r>
            <a:r>
              <a:rPr lang="nl-NL" sz="1200" kern="1200" dirty="0" err="1" smtClean="0">
                <a:solidFill>
                  <a:schemeClr val="tx1"/>
                </a:solidFill>
                <a:effectLst/>
                <a:latin typeface="+mn-lt"/>
                <a:ea typeface="+mn-ea"/>
                <a:cs typeface="+mn-cs"/>
              </a:rPr>
              <a:t>authors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between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October</a:t>
            </a:r>
            <a:r>
              <a:rPr lang="nl-NL" sz="1200" kern="1200" dirty="0" smtClean="0">
                <a:solidFill>
                  <a:schemeClr val="tx1"/>
                </a:solidFill>
                <a:effectLst/>
                <a:latin typeface="+mn-lt"/>
                <a:ea typeface="+mn-ea"/>
                <a:cs typeface="+mn-cs"/>
              </a:rPr>
              <a:t> 5th, 2012 </a:t>
            </a:r>
            <a:r>
              <a:rPr lang="nl-NL" sz="1200" kern="1200" dirty="0" err="1" smtClean="0">
                <a:solidFill>
                  <a:schemeClr val="tx1"/>
                </a:solidFill>
                <a:effectLst/>
                <a:latin typeface="+mn-lt"/>
                <a:ea typeface="+mn-ea"/>
                <a:cs typeface="+mn-cs"/>
              </a:rPr>
              <a:t>and</a:t>
            </a:r>
            <a:r>
              <a:rPr lang="nl-NL" sz="1200" kern="1200" dirty="0" smtClean="0">
                <a:solidFill>
                  <a:schemeClr val="tx1"/>
                </a:solidFill>
                <a:effectLst/>
                <a:latin typeface="+mn-lt"/>
                <a:ea typeface="+mn-ea"/>
                <a:cs typeface="+mn-cs"/>
              </a:rPr>
              <a:t> April 2nd, 2014. The last </a:t>
            </a:r>
            <a:r>
              <a:rPr lang="nl-NL" sz="1200" kern="1200" dirty="0" err="1" smtClean="0">
                <a:solidFill>
                  <a:schemeClr val="tx1"/>
                </a:solidFill>
                <a:effectLst/>
                <a:latin typeface="+mn-lt"/>
                <a:ea typeface="+mn-ea"/>
                <a:cs typeface="+mn-cs"/>
              </a:rPr>
              <a:t>commit</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contains</a:t>
            </a:r>
            <a:r>
              <a:rPr lang="nl-NL" sz="1200" kern="1200" dirty="0" smtClean="0">
                <a:solidFill>
                  <a:schemeClr val="tx1"/>
                </a:solidFill>
                <a:effectLst/>
                <a:latin typeface="+mn-lt"/>
                <a:ea typeface="+mn-ea"/>
                <a:cs typeface="+mn-cs"/>
              </a:rPr>
              <a:t> 189 files, of </a:t>
            </a:r>
            <a:r>
              <a:rPr lang="nl-NL" sz="1200" kern="1200" dirty="0" err="1" smtClean="0">
                <a:solidFill>
                  <a:schemeClr val="tx1"/>
                </a:solidFill>
                <a:effectLst/>
                <a:latin typeface="+mn-lt"/>
                <a:ea typeface="+mn-ea"/>
                <a:cs typeface="+mn-cs"/>
              </a:rPr>
              <a:t>which</a:t>
            </a:r>
            <a:r>
              <a:rPr lang="nl-NL" sz="1200" kern="1200" dirty="0" smtClean="0">
                <a:solidFill>
                  <a:schemeClr val="tx1"/>
                </a:solidFill>
                <a:effectLst/>
                <a:latin typeface="+mn-lt"/>
                <a:ea typeface="+mn-ea"/>
                <a:cs typeface="+mn-cs"/>
              </a:rPr>
              <a:t> 156 are </a:t>
            </a:r>
            <a:r>
              <a:rPr lang="nl-NL" sz="1200" kern="1200" dirty="0" err="1" smtClean="0">
                <a:solidFill>
                  <a:schemeClr val="tx1"/>
                </a:solidFill>
                <a:effectLst/>
                <a:latin typeface="+mn-lt"/>
                <a:ea typeface="+mn-ea"/>
                <a:cs typeface="+mn-cs"/>
              </a:rPr>
              <a:t>text</a:t>
            </a:r>
            <a:r>
              <a:rPr lang="nl-NL" sz="1200" kern="1200" dirty="0" smtClean="0">
                <a:solidFill>
                  <a:schemeClr val="tx1"/>
                </a:solidFill>
                <a:effectLst/>
                <a:latin typeface="+mn-lt"/>
                <a:ea typeface="+mn-ea"/>
                <a:cs typeface="+mn-cs"/>
              </a:rPr>
              <a:t> files </a:t>
            </a:r>
            <a:r>
              <a:rPr lang="nl-NL" sz="1200" kern="1200" dirty="0" err="1" smtClean="0">
                <a:solidFill>
                  <a:schemeClr val="tx1"/>
                </a:solidFill>
                <a:effectLst/>
                <a:latin typeface="+mn-lt"/>
                <a:ea typeface="+mn-ea"/>
                <a:cs typeface="+mn-cs"/>
              </a:rPr>
              <a:t>together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containing</a:t>
            </a:r>
            <a:r>
              <a:rPr lang="nl-NL" sz="1200" kern="1200" dirty="0" smtClean="0">
                <a:solidFill>
                  <a:schemeClr val="tx1"/>
                </a:solidFill>
                <a:effectLst/>
                <a:latin typeface="+mn-lt"/>
                <a:ea typeface="+mn-ea"/>
                <a:cs typeface="+mn-cs"/>
              </a:rPr>
              <a:t> 17240 </a:t>
            </a:r>
            <a:r>
              <a:rPr lang="nl-NL" sz="1200" kern="1200" dirty="0" err="1" smtClean="0">
                <a:solidFill>
                  <a:schemeClr val="tx1"/>
                </a:solidFill>
                <a:effectLst/>
                <a:latin typeface="+mn-lt"/>
                <a:ea typeface="+mn-ea"/>
                <a:cs typeface="+mn-cs"/>
              </a:rPr>
              <a:t>lines</a:t>
            </a:r>
            <a:r>
              <a:rPr lang="nl-NL" sz="1200" kern="1200" dirty="0" smtClean="0">
                <a:solidFill>
                  <a:schemeClr val="tx1"/>
                </a:solidFill>
                <a:effectLst/>
                <a:latin typeface="+mn-lt"/>
                <a:ea typeface="+mn-ea"/>
                <a:cs typeface="+mn-cs"/>
              </a:rPr>
              <a:t> of code. Of these </a:t>
            </a:r>
            <a:r>
              <a:rPr lang="nl-NL" sz="1200" kern="1200" dirty="0" err="1" smtClean="0">
                <a:solidFill>
                  <a:schemeClr val="tx1"/>
                </a:solidFill>
                <a:effectLst/>
                <a:latin typeface="+mn-lt"/>
                <a:ea typeface="+mn-ea"/>
                <a:cs typeface="+mn-cs"/>
              </a:rPr>
              <a:t>text</a:t>
            </a:r>
            <a:r>
              <a:rPr lang="nl-NL" sz="1200" kern="1200" dirty="0" smtClean="0">
                <a:solidFill>
                  <a:schemeClr val="tx1"/>
                </a:solidFill>
                <a:effectLst/>
                <a:latin typeface="+mn-lt"/>
                <a:ea typeface="+mn-ea"/>
                <a:cs typeface="+mn-cs"/>
              </a:rPr>
              <a:t> files, 129 files </a:t>
            </a:r>
            <a:r>
              <a:rPr lang="nl-NL" sz="1200" kern="1200" dirty="0" err="1" smtClean="0">
                <a:solidFill>
                  <a:schemeClr val="tx1"/>
                </a:solidFill>
                <a:effectLst/>
                <a:latin typeface="+mn-lt"/>
                <a:ea typeface="+mn-ea"/>
                <a:cs typeface="+mn-cs"/>
              </a:rPr>
              <a:t>together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containing</a:t>
            </a:r>
            <a:r>
              <a:rPr lang="nl-NL" sz="1200" kern="1200" dirty="0" smtClean="0">
                <a:solidFill>
                  <a:schemeClr val="tx1"/>
                </a:solidFill>
                <a:effectLst/>
                <a:latin typeface="+mn-lt"/>
                <a:ea typeface="+mn-ea"/>
                <a:cs typeface="+mn-cs"/>
              </a:rPr>
              <a:t> 13198 </a:t>
            </a:r>
            <a:r>
              <a:rPr lang="nl-NL" sz="1200" kern="1200" dirty="0" err="1" smtClean="0">
                <a:solidFill>
                  <a:schemeClr val="tx1"/>
                </a:solidFill>
                <a:effectLst/>
                <a:latin typeface="+mn-lt"/>
                <a:ea typeface="+mn-ea"/>
                <a:cs typeface="+mn-cs"/>
              </a:rPr>
              <a:t>lines</a:t>
            </a:r>
            <a:r>
              <a:rPr lang="nl-NL" sz="1200" kern="1200" dirty="0" smtClean="0">
                <a:solidFill>
                  <a:schemeClr val="tx1"/>
                </a:solidFill>
                <a:effectLst/>
                <a:latin typeface="+mn-lt"/>
                <a:ea typeface="+mn-ea"/>
                <a:cs typeface="+mn-cs"/>
              </a:rPr>
              <a:t> of code are </a:t>
            </a:r>
            <a:r>
              <a:rPr lang="nl-NL" sz="1200" kern="1200" dirty="0" err="1" smtClean="0">
                <a:solidFill>
                  <a:schemeClr val="tx1"/>
                </a:solidFill>
                <a:effectLst/>
                <a:latin typeface="+mn-lt"/>
                <a:ea typeface="+mn-ea"/>
                <a:cs typeface="+mn-cs"/>
              </a:rPr>
              <a:t>java</a:t>
            </a:r>
            <a:r>
              <a:rPr lang="nl-NL" sz="1200" kern="1200" dirty="0" smtClean="0">
                <a:solidFill>
                  <a:schemeClr val="tx1"/>
                </a:solidFill>
                <a:effectLst/>
                <a:latin typeface="+mn-lt"/>
                <a:ea typeface="+mn-ea"/>
                <a:cs typeface="+mn-cs"/>
              </a:rPr>
              <a:t> source code files. </a:t>
            </a:r>
            <a:endParaRPr lang="nl-NL" dirty="0" smtClean="0"/>
          </a:p>
          <a:p>
            <a:endParaRPr lang="nl-NL" sz="1200" kern="120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23</a:t>
            </a:fld>
            <a:endParaRPr lang="nl-BE"/>
          </a:p>
        </p:txBody>
      </p:sp>
    </p:spTree>
    <p:extLst>
      <p:ext uri="{BB962C8B-B14F-4D97-AF65-F5344CB8AC3E}">
        <p14:creationId xmlns:p14="http://schemas.microsoft.com/office/powerpoint/2010/main" val="9683380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answer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first question</a:t>
            </a:r>
            <a:r>
              <a:rPr lang="nl-NL" sz="1200" kern="1200" baseline="0" dirty="0" smtClean="0">
                <a:solidFill>
                  <a:schemeClr val="tx1"/>
                </a:solidFill>
                <a:effectLst/>
                <a:latin typeface="+mn-lt"/>
                <a:ea typeface="+mn-ea"/>
                <a:cs typeface="+mn-cs"/>
              </a:rPr>
              <a:t> </a:t>
            </a:r>
            <a:r>
              <a:rPr lang="nl-NL" sz="1200" kern="1200" dirty="0" smtClean="0">
                <a:solidFill>
                  <a:schemeClr val="tx1"/>
                </a:solidFill>
                <a:effectLst/>
                <a:latin typeface="+mn-lt"/>
                <a:ea typeface="+mn-ea"/>
                <a:cs typeface="+mn-cs"/>
              </a:rPr>
              <a:t>we </a:t>
            </a:r>
            <a:r>
              <a:rPr lang="nl-NL" sz="1200" kern="1200" dirty="0" err="1" smtClean="0">
                <a:solidFill>
                  <a:schemeClr val="tx1"/>
                </a:solidFill>
                <a:effectLst/>
                <a:latin typeface="+mn-lt"/>
                <a:ea typeface="+mn-ea"/>
                <a:cs typeface="+mn-cs"/>
              </a:rPr>
              <a:t>applied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algorithm</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 set of 4 </a:t>
            </a:r>
            <a:r>
              <a:rPr lang="nl-NL" sz="1200" kern="1200" dirty="0" err="1" smtClean="0">
                <a:solidFill>
                  <a:schemeClr val="tx1"/>
                </a:solidFill>
                <a:effectLst/>
                <a:latin typeface="+mn-lt"/>
                <a:ea typeface="+mn-ea"/>
                <a:cs typeface="+mn-cs"/>
              </a:rPr>
              <a:t>relatively</a:t>
            </a:r>
            <a:r>
              <a:rPr lang="nl-NL" sz="1200" kern="1200" dirty="0" smtClean="0">
                <a:solidFill>
                  <a:schemeClr val="tx1"/>
                </a:solidFill>
                <a:effectLst/>
                <a:latin typeface="+mn-lt"/>
                <a:ea typeface="+mn-ea"/>
                <a:cs typeface="+mn-cs"/>
              </a:rPr>
              <a:t> </a:t>
            </a:r>
            <a:r>
              <a:rPr lang="nl-NL" sz="1200" kern="1200" dirty="0" smtClean="0">
                <a:solidFill>
                  <a:schemeClr val="tx1"/>
                </a:solidFill>
                <a:effectLst/>
                <a:latin typeface="+mn-lt"/>
                <a:ea typeface="+mn-ea"/>
                <a:cs typeface="+mn-cs"/>
              </a:rPr>
              <a:t>small </a:t>
            </a:r>
            <a:r>
              <a:rPr lang="nl-NL" sz="1200" kern="1200" dirty="0" err="1" smtClean="0">
                <a:solidFill>
                  <a:schemeClr val="tx1"/>
                </a:solidFill>
                <a:effectLst/>
                <a:latin typeface="+mn-lt"/>
                <a:ea typeface="+mn-ea"/>
                <a:cs typeface="+mn-cs"/>
              </a:rPr>
              <a:t>Exapus</a:t>
            </a:r>
            <a:r>
              <a:rPr lang="nl-NL" sz="1200" kern="1200" baseline="0" dirty="0" smtClean="0">
                <a:solidFill>
                  <a:schemeClr val="tx1"/>
                </a:solidFill>
                <a:effectLst/>
                <a:latin typeface="+mn-lt"/>
                <a:ea typeface="+mn-ea"/>
                <a:cs typeface="+mn-cs"/>
              </a:rPr>
              <a:t> code </a:t>
            </a:r>
            <a:r>
              <a:rPr lang="nl-NL" sz="1200" kern="1200" dirty="0" err="1" smtClean="0">
                <a:solidFill>
                  <a:schemeClr val="tx1"/>
                </a:solidFill>
                <a:effectLst/>
                <a:latin typeface="+mn-lt"/>
                <a:ea typeface="+mn-ea"/>
                <a:cs typeface="+mn-cs"/>
              </a:rPr>
              <a:t>fragments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with</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known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systematic-repetitive</a:t>
            </a:r>
            <a:r>
              <a:rPr lang="nl-NL" sz="1200" kern="1200" dirty="0" smtClean="0">
                <a:solidFill>
                  <a:schemeClr val="tx1"/>
                </a:solidFill>
                <a:effectLst/>
                <a:latin typeface="+mn-lt"/>
                <a:ea typeface="+mn-ea"/>
                <a:cs typeface="+mn-cs"/>
              </a:rPr>
              <a:t> changes. </a:t>
            </a:r>
            <a:r>
              <a:rPr lang="nl-NL" sz="1200" kern="1200" dirty="0" smtClean="0">
                <a:solidFill>
                  <a:schemeClr val="tx1"/>
                </a:solidFill>
                <a:effectLst/>
                <a:latin typeface="+mn-lt"/>
                <a:ea typeface="+mn-ea"/>
                <a:cs typeface="+mn-cs"/>
              </a:rPr>
              <a:t>For </a:t>
            </a:r>
            <a:r>
              <a:rPr lang="nl-NL" sz="1200" kern="1200" dirty="0" err="1" smtClean="0">
                <a:solidFill>
                  <a:schemeClr val="tx1"/>
                </a:solidFill>
                <a:effectLst/>
                <a:latin typeface="+mn-lt"/>
                <a:ea typeface="+mn-ea"/>
                <a:cs typeface="+mn-cs"/>
              </a:rPr>
              <a:t>each</a:t>
            </a:r>
            <a:r>
              <a:rPr lang="nl-NL" sz="1200" kern="1200" dirty="0" smtClean="0">
                <a:solidFill>
                  <a:schemeClr val="tx1"/>
                </a:solidFill>
                <a:effectLst/>
                <a:latin typeface="+mn-lt"/>
                <a:ea typeface="+mn-ea"/>
                <a:cs typeface="+mn-cs"/>
              </a:rPr>
              <a:t> code fragment, we first </a:t>
            </a:r>
            <a:r>
              <a:rPr lang="nl-NL" sz="1200" kern="1200" dirty="0" err="1" smtClean="0">
                <a:solidFill>
                  <a:schemeClr val="tx1"/>
                </a:solidFill>
                <a:effectLst/>
                <a:latin typeface="+mn-lt"/>
                <a:ea typeface="+mn-ea"/>
                <a:cs typeface="+mn-cs"/>
              </a:rPr>
              <a:t>identified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intuitively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which</a:t>
            </a:r>
            <a:r>
              <a:rPr lang="nl-NL" sz="1200" kern="1200" dirty="0" smtClean="0">
                <a:solidFill>
                  <a:schemeClr val="tx1"/>
                </a:solidFill>
                <a:effectLst/>
                <a:latin typeface="+mn-lt"/>
                <a:ea typeface="+mn-ea"/>
                <a:cs typeface="+mn-cs"/>
              </a:rPr>
              <a:t> change </a:t>
            </a:r>
            <a:r>
              <a:rPr lang="nl-NL" sz="1200" kern="1200" dirty="0" err="1" smtClean="0">
                <a:solidFill>
                  <a:schemeClr val="tx1"/>
                </a:solidFill>
                <a:effectLst/>
                <a:latin typeface="+mn-lt"/>
                <a:ea typeface="+mn-ea"/>
                <a:cs typeface="+mn-cs"/>
              </a:rPr>
              <a:t>pattern</a:t>
            </a:r>
            <a:r>
              <a:rPr lang="nl-NL" sz="1200" kern="1200" dirty="0" smtClean="0">
                <a:solidFill>
                  <a:schemeClr val="tx1"/>
                </a:solidFill>
                <a:effectLst/>
                <a:latin typeface="+mn-lt"/>
                <a:ea typeface="+mn-ea"/>
                <a:cs typeface="+mn-cs"/>
              </a:rPr>
              <a:t>(s) are present. </a:t>
            </a:r>
            <a:r>
              <a:rPr lang="nl-NL" sz="1200" kern="1200" dirty="0" err="1" smtClean="0">
                <a:solidFill>
                  <a:schemeClr val="tx1"/>
                </a:solidFill>
                <a:effectLst/>
                <a:latin typeface="+mn-lt"/>
                <a:ea typeface="+mn-ea"/>
                <a:cs typeface="+mn-cs"/>
              </a:rPr>
              <a:t>Mined</a:t>
            </a:r>
            <a:r>
              <a:rPr lang="nl-NL" sz="1200" kern="1200" dirty="0" smtClean="0">
                <a:solidFill>
                  <a:schemeClr val="tx1"/>
                </a:solidFill>
                <a:effectLst/>
                <a:latin typeface="+mn-lt"/>
                <a:ea typeface="+mn-ea"/>
                <a:cs typeface="+mn-cs"/>
              </a:rPr>
              <a:t> change </a:t>
            </a:r>
            <a:r>
              <a:rPr lang="nl-NL" sz="1200" kern="1200" dirty="0" err="1" smtClean="0">
                <a:solidFill>
                  <a:schemeClr val="tx1"/>
                </a:solidFill>
                <a:effectLst/>
                <a:latin typeface="+mn-lt"/>
                <a:ea typeface="+mn-ea"/>
                <a:cs typeface="+mn-cs"/>
              </a:rPr>
              <a:t>patterns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were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verified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manually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by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comparison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with</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change </a:t>
            </a:r>
            <a:r>
              <a:rPr lang="nl-NL" sz="1200" kern="1200" dirty="0" err="1" smtClean="0">
                <a:solidFill>
                  <a:schemeClr val="tx1"/>
                </a:solidFill>
                <a:effectLst/>
                <a:latin typeface="+mn-lt"/>
                <a:ea typeface="+mn-ea"/>
                <a:cs typeface="+mn-cs"/>
              </a:rPr>
              <a:t>patterns</a:t>
            </a:r>
            <a:r>
              <a:rPr lang="nl-NL" sz="1200" kern="1200" dirty="0" smtClean="0">
                <a:solidFill>
                  <a:schemeClr val="tx1"/>
                </a:solidFill>
                <a:effectLst/>
                <a:latin typeface="+mn-lt"/>
                <a:ea typeface="+mn-ea"/>
                <a:cs typeface="+mn-cs"/>
              </a:rPr>
              <a:t> </a:t>
            </a:r>
            <a:r>
              <a:rPr lang="nl-NL" sz="1200" kern="1200" dirty="0" smtClean="0">
                <a:solidFill>
                  <a:schemeClr val="tx1"/>
                </a:solidFill>
                <a:effectLst/>
                <a:latin typeface="+mn-lt"/>
                <a:ea typeface="+mn-ea"/>
                <a:cs typeface="+mn-cs"/>
              </a:rPr>
              <a:t>present </a:t>
            </a:r>
            <a:r>
              <a:rPr lang="nl-NL" sz="1200" kern="1200" dirty="0" err="1" smtClean="0">
                <a:solidFill>
                  <a:schemeClr val="tx1"/>
                </a:solidFill>
                <a:effectLst/>
                <a:latin typeface="+mn-lt"/>
                <a:ea typeface="+mn-ea"/>
                <a:cs typeface="+mn-cs"/>
              </a:rPr>
              <a:t>intuitively</a:t>
            </a:r>
            <a:r>
              <a:rPr lang="nl-NL" sz="1200" kern="1200" dirty="0" smtClean="0">
                <a:solidFill>
                  <a:schemeClr val="tx1"/>
                </a:solidFill>
                <a:effectLst/>
                <a:latin typeface="+mn-lt"/>
                <a:ea typeface="+mn-ea"/>
                <a:cs typeface="+mn-cs"/>
              </a:rPr>
              <a:t>,</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calculating</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precision</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and</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recall</a:t>
            </a:r>
            <a:r>
              <a:rPr lang="nl-NL" sz="1200" kern="1200" baseline="0" dirty="0" smtClean="0">
                <a:solidFill>
                  <a:schemeClr val="tx1"/>
                </a:solidFill>
                <a:effectLst/>
                <a:latin typeface="+mn-lt"/>
                <a:ea typeface="+mn-ea"/>
                <a:cs typeface="+mn-cs"/>
              </a:rPr>
              <a:t>.</a:t>
            </a:r>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baseline="0" dirty="0" smtClean="0">
                <a:solidFill>
                  <a:schemeClr val="tx1"/>
                </a:solidFill>
                <a:effectLst/>
                <a:latin typeface="+mn-lt"/>
                <a:ea typeface="+mn-ea"/>
                <a:cs typeface="+mn-cs"/>
              </a:rPr>
              <a:t>I </a:t>
            </a:r>
            <a:r>
              <a:rPr lang="nl-NL" sz="1200" kern="1200" baseline="0" dirty="0" err="1" smtClean="0">
                <a:solidFill>
                  <a:schemeClr val="tx1"/>
                </a:solidFill>
                <a:effectLst/>
                <a:latin typeface="+mn-lt"/>
                <a:ea typeface="+mn-ea"/>
                <a:cs typeface="+mn-cs"/>
              </a:rPr>
              <a:t>will</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give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an</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example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soon</a:t>
            </a:r>
            <a:r>
              <a:rPr lang="nl-NL" sz="1200" kern="1200" baseline="0" dirty="0" smtClean="0">
                <a:solidFill>
                  <a:schemeClr val="tx1"/>
                </a:solidFill>
                <a:effectLst/>
                <a:latin typeface="+mn-lt"/>
                <a:ea typeface="+mn-ea"/>
                <a:cs typeface="+mn-cs"/>
              </a:rPr>
              <a:t>, but </a:t>
            </a:r>
            <a:r>
              <a:rPr lang="nl-NL" sz="1200" kern="1200" baseline="0" dirty="0" err="1" smtClean="0">
                <a:solidFill>
                  <a:schemeClr val="tx1"/>
                </a:solidFill>
                <a:effectLst/>
                <a:latin typeface="+mn-lt"/>
                <a:ea typeface="+mn-ea"/>
                <a:cs typeface="+mn-cs"/>
              </a:rPr>
              <a:t>to</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conclude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the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algorithm</a:t>
            </a:r>
            <a:r>
              <a:rPr lang="nl-NL" sz="1200" kern="1200" baseline="0" dirty="0" smtClean="0">
                <a:solidFill>
                  <a:schemeClr val="tx1"/>
                </a:solidFill>
                <a:effectLst/>
                <a:latin typeface="+mn-lt"/>
                <a:ea typeface="+mn-ea"/>
                <a:cs typeface="+mn-cs"/>
              </a:rPr>
              <a:t> </a:t>
            </a:r>
            <a:r>
              <a:rPr lang="nl-NL" sz="1200" dirty="0" smtClean="0"/>
              <a:t>is </a:t>
            </a:r>
            <a:r>
              <a:rPr lang="nl-NL" sz="1200" dirty="0" err="1" smtClean="0"/>
              <a:t>able</a:t>
            </a:r>
            <a:r>
              <a:rPr lang="nl-NL" sz="1200" dirty="0" smtClean="0"/>
              <a:t> </a:t>
            </a:r>
            <a:r>
              <a:rPr lang="nl-NL" sz="1200" dirty="0" err="1" smtClean="0"/>
              <a:t>to</a:t>
            </a:r>
            <a:r>
              <a:rPr lang="nl-NL" sz="1200" dirty="0" smtClean="0"/>
              <a:t> </a:t>
            </a:r>
            <a:r>
              <a:rPr lang="nl-NL" sz="1200" dirty="0" err="1" smtClean="0"/>
              <a:t>recall</a:t>
            </a:r>
            <a:r>
              <a:rPr lang="nl-NL" sz="1200" dirty="0" smtClean="0"/>
              <a:t> </a:t>
            </a:r>
            <a:r>
              <a:rPr lang="nl-NL" sz="1200" dirty="0" err="1" smtClean="0"/>
              <a:t>the</a:t>
            </a:r>
            <a:r>
              <a:rPr lang="nl-NL" sz="1200" dirty="0" smtClean="0"/>
              <a:t> change </a:t>
            </a:r>
            <a:r>
              <a:rPr lang="nl-NL" sz="1200" dirty="0" err="1" smtClean="0"/>
              <a:t>patterns</a:t>
            </a:r>
            <a:r>
              <a:rPr lang="nl-NL" sz="1200" dirty="0" smtClean="0"/>
              <a:t>, </a:t>
            </a:r>
            <a:r>
              <a:rPr lang="nl-NL" sz="1200" dirty="0" err="1" smtClean="0"/>
              <a:t>with</a:t>
            </a:r>
            <a:r>
              <a:rPr lang="nl-NL" sz="1200" dirty="0" smtClean="0"/>
              <a:t> </a:t>
            </a:r>
            <a:r>
              <a:rPr lang="nl-NL" sz="1200" dirty="0" smtClean="0">
                <a:solidFill>
                  <a:schemeClr val="bg2">
                    <a:lumMod val="60000"/>
                    <a:lumOff val="40000"/>
                  </a:schemeClr>
                </a:solidFill>
              </a:rPr>
              <a:t>performance </a:t>
            </a:r>
            <a:r>
              <a:rPr lang="nl-NL" sz="1200" dirty="0" err="1" smtClean="0">
                <a:solidFill>
                  <a:schemeClr val="bg2">
                    <a:lumMod val="60000"/>
                    <a:lumOff val="40000"/>
                  </a:schemeClr>
                </a:solidFill>
              </a:rPr>
              <a:t>highly</a:t>
            </a:r>
            <a:r>
              <a:rPr lang="nl-NL" sz="1200" dirty="0" smtClean="0">
                <a:solidFill>
                  <a:schemeClr val="bg2">
                    <a:lumMod val="60000"/>
                    <a:lumOff val="40000"/>
                  </a:schemeClr>
                </a:solidFill>
              </a:rPr>
              <a:t> </a:t>
            </a:r>
            <a:r>
              <a:rPr lang="nl-NL" sz="1200" dirty="0" err="1" smtClean="0">
                <a:solidFill>
                  <a:schemeClr val="bg2">
                    <a:lumMod val="60000"/>
                    <a:lumOff val="40000"/>
                  </a:schemeClr>
                </a:solidFill>
              </a:rPr>
              <a:t>dependent</a:t>
            </a:r>
            <a:r>
              <a:rPr lang="nl-NL" sz="1200" dirty="0" smtClean="0">
                <a:solidFill>
                  <a:schemeClr val="bg2">
                    <a:lumMod val="60000"/>
                    <a:lumOff val="40000"/>
                  </a:schemeClr>
                </a:solidFill>
              </a:rPr>
              <a:t> </a:t>
            </a:r>
            <a:r>
              <a:rPr lang="nl-NL" sz="1200" dirty="0" smtClean="0"/>
              <a:t>on </a:t>
            </a:r>
            <a:r>
              <a:rPr lang="nl-NL" sz="1200" dirty="0" err="1" smtClean="0"/>
              <a:t>the</a:t>
            </a:r>
            <a:r>
              <a:rPr lang="nl-NL" sz="1200" dirty="0" smtClean="0"/>
              <a:t> </a:t>
            </a:r>
            <a:r>
              <a:rPr lang="nl-NL" sz="1200" dirty="0" err="1" smtClean="0"/>
              <a:t>used</a:t>
            </a:r>
            <a:r>
              <a:rPr lang="nl-NL" sz="1200" dirty="0" smtClean="0"/>
              <a:t> </a:t>
            </a:r>
            <a:r>
              <a:rPr lang="nl-NL" sz="1200" dirty="0" err="1" smtClean="0"/>
              <a:t>grouping</a:t>
            </a:r>
            <a:r>
              <a:rPr lang="nl-NL" sz="1200" dirty="0" smtClean="0"/>
              <a:t> </a:t>
            </a:r>
            <a:r>
              <a:rPr lang="nl-NL" sz="1200" dirty="0" err="1" smtClean="0"/>
              <a:t>granularity</a:t>
            </a:r>
            <a:r>
              <a:rPr lang="nl-NL" sz="1200" dirty="0" smtClean="0"/>
              <a:t> </a:t>
            </a:r>
            <a:r>
              <a:rPr lang="nl-NL" sz="1200" dirty="0" err="1" smtClean="0"/>
              <a:t>and</a:t>
            </a:r>
            <a:r>
              <a:rPr lang="nl-NL" sz="1200" dirty="0" smtClean="0"/>
              <a:t> </a:t>
            </a:r>
            <a:r>
              <a:rPr lang="nl-NL" sz="1200" dirty="0" err="1" smtClean="0"/>
              <a:t>equivalence</a:t>
            </a:r>
            <a:r>
              <a:rPr lang="nl-NL" sz="1200" dirty="0" smtClean="0"/>
              <a:t> </a:t>
            </a:r>
            <a:r>
              <a:rPr lang="nl-NL" sz="1200" dirty="0" err="1" smtClean="0"/>
              <a:t>relation</a:t>
            </a:r>
            <a:r>
              <a:rPr lang="nl-NL" sz="1200" dirty="0" smtClean="0"/>
              <a:t> </a:t>
            </a:r>
            <a:r>
              <a:rPr lang="nl-NL" sz="1200" kern="1200" baseline="0" dirty="0" smtClean="0">
                <a:solidFill>
                  <a:schemeClr val="tx1"/>
                </a:solidFill>
                <a:effectLst/>
                <a:latin typeface="+mn-lt"/>
                <a:ea typeface="+mn-ea"/>
                <a:cs typeface="+mn-cs"/>
              </a:rPr>
              <a:t>.</a:t>
            </a:r>
            <a:endParaRPr lang="nl-NL" sz="1200" dirty="0" smtClean="0"/>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24</a:t>
            </a:fld>
            <a:endParaRPr lang="nl-BE"/>
          </a:p>
        </p:txBody>
      </p:sp>
    </p:spTree>
    <p:extLst>
      <p:ext uri="{BB962C8B-B14F-4D97-AF65-F5344CB8AC3E}">
        <p14:creationId xmlns:p14="http://schemas.microsoft.com/office/powerpoint/2010/main" val="6590676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SHOULD</a:t>
            </a:r>
            <a:r>
              <a:rPr lang="nl-NL" sz="1200" kern="1200" baseline="0" dirty="0" smtClean="0">
                <a:solidFill>
                  <a:schemeClr val="tx1"/>
                </a:solidFill>
                <a:effectLst/>
                <a:latin typeface="+mn-lt"/>
                <a:ea typeface="+mn-ea"/>
                <a:cs typeface="+mn-cs"/>
              </a:rPr>
              <a:t> GIVE EXAMPLE, EXPLAIN IT COMPLETELY</a:t>
            </a:r>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baseline="0" dirty="0" err="1" smtClean="0">
                <a:solidFill>
                  <a:schemeClr val="tx1"/>
                </a:solidFill>
                <a:effectLst/>
                <a:latin typeface="+mn-lt"/>
                <a:ea typeface="+mn-ea"/>
                <a:cs typeface="+mn-cs"/>
              </a:rPr>
              <a:t>To</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illustrate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our</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conclusion</a:t>
            </a:r>
            <a:r>
              <a:rPr lang="nl-NL" sz="1200" kern="1200" baseline="0" dirty="0" smtClean="0">
                <a:solidFill>
                  <a:schemeClr val="tx1"/>
                </a:solidFill>
                <a:effectLst/>
                <a:latin typeface="+mn-lt"/>
                <a:ea typeface="+mn-ea"/>
                <a:cs typeface="+mn-cs"/>
              </a:rPr>
              <a:t>, I </a:t>
            </a:r>
            <a:r>
              <a:rPr lang="nl-NL" sz="1200" kern="1200" baseline="0" dirty="0" err="1" smtClean="0">
                <a:solidFill>
                  <a:schemeClr val="tx1"/>
                </a:solidFill>
                <a:effectLst/>
                <a:latin typeface="+mn-lt"/>
                <a:ea typeface="+mn-ea"/>
                <a:cs typeface="+mn-cs"/>
              </a:rPr>
              <a:t>will</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explain</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one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very</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simple</a:t>
            </a:r>
            <a:r>
              <a:rPr lang="nl-NL" sz="1200" kern="1200" baseline="0" dirty="0" smtClean="0">
                <a:solidFill>
                  <a:schemeClr val="tx1"/>
                </a:solidFill>
                <a:effectLst/>
                <a:latin typeface="+mn-lt"/>
                <a:ea typeface="+mn-ea"/>
                <a:cs typeface="+mn-cs"/>
              </a:rPr>
              <a:t> but </a:t>
            </a:r>
            <a:r>
              <a:rPr lang="nl-NL" sz="1200" kern="1200" baseline="0" dirty="0" err="1" smtClean="0">
                <a:solidFill>
                  <a:schemeClr val="tx1"/>
                </a:solidFill>
                <a:effectLst/>
                <a:latin typeface="+mn-lt"/>
                <a:ea typeface="+mn-ea"/>
                <a:cs typeface="+mn-cs"/>
              </a:rPr>
              <a:t>rather</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interesting</a:t>
            </a:r>
            <a:r>
              <a:rPr lang="nl-NL" sz="1200" kern="1200" baseline="0" dirty="0" smtClean="0">
                <a:solidFill>
                  <a:schemeClr val="tx1"/>
                </a:solidFill>
                <a:effectLst/>
                <a:latin typeface="+mn-lt"/>
                <a:ea typeface="+mn-ea"/>
                <a:cs typeface="+mn-cs"/>
              </a:rPr>
              <a:t> small code fragment </a:t>
            </a:r>
            <a:r>
              <a:rPr lang="nl-NL" sz="1200" kern="1200" baseline="0" dirty="0" err="1" smtClean="0">
                <a:solidFill>
                  <a:schemeClr val="tx1"/>
                </a:solidFill>
                <a:effectLst/>
                <a:latin typeface="+mn-lt"/>
                <a:ea typeface="+mn-ea"/>
                <a:cs typeface="+mn-cs"/>
              </a:rPr>
              <a:t>here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This</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example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also</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helps</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to</a:t>
            </a:r>
            <a:r>
              <a:rPr lang="nl-NL" sz="1200" kern="1200" baseline="0" dirty="0" smtClean="0">
                <a:solidFill>
                  <a:schemeClr val="tx1"/>
                </a:solidFill>
                <a:effectLst/>
                <a:latin typeface="+mn-lt"/>
                <a:ea typeface="+mn-ea"/>
                <a:cs typeface="+mn-cs"/>
              </a:rPr>
              <a:t> get more </a:t>
            </a:r>
            <a:r>
              <a:rPr lang="nl-NL" sz="1200" kern="1200" baseline="0" dirty="0" err="1" smtClean="0">
                <a:solidFill>
                  <a:schemeClr val="tx1"/>
                </a:solidFill>
                <a:effectLst/>
                <a:latin typeface="+mn-lt"/>
                <a:ea typeface="+mn-ea"/>
                <a:cs typeface="+mn-cs"/>
              </a:rPr>
              <a:t>insight</a:t>
            </a:r>
            <a:r>
              <a:rPr lang="nl-NL" sz="1200" kern="1200" baseline="0" dirty="0" smtClean="0">
                <a:solidFill>
                  <a:schemeClr val="tx1"/>
                </a:solidFill>
                <a:effectLst/>
                <a:latin typeface="+mn-lt"/>
                <a:ea typeface="+mn-ea"/>
                <a:cs typeface="+mn-cs"/>
              </a:rPr>
              <a:t> in </a:t>
            </a:r>
            <a:r>
              <a:rPr lang="nl-NL" sz="1200" kern="1200" baseline="0" dirty="0" err="1" smtClean="0">
                <a:solidFill>
                  <a:schemeClr val="tx1"/>
                </a:solidFill>
                <a:effectLst/>
                <a:latin typeface="+mn-lt"/>
                <a:ea typeface="+mn-ea"/>
                <a:cs typeface="+mn-cs"/>
              </a:rPr>
              <a:t>the</a:t>
            </a:r>
            <a:r>
              <a:rPr lang="nl-NL" sz="1200" kern="1200" baseline="0" dirty="0" smtClean="0">
                <a:solidFill>
                  <a:schemeClr val="tx1"/>
                </a:solidFill>
                <a:effectLst/>
                <a:latin typeface="+mn-lt"/>
                <a:ea typeface="+mn-ea"/>
                <a:cs typeface="+mn-cs"/>
              </a:rPr>
              <a:t> impact of </a:t>
            </a:r>
            <a:r>
              <a:rPr lang="nl-NL" sz="1200" kern="1200" baseline="0" dirty="0" err="1" smtClean="0">
                <a:solidFill>
                  <a:schemeClr val="tx1"/>
                </a:solidFill>
                <a:effectLst/>
                <a:latin typeface="+mn-lt"/>
                <a:ea typeface="+mn-ea"/>
                <a:cs typeface="+mn-cs"/>
              </a:rPr>
              <a:t>grouping</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and</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generalization</a:t>
            </a:r>
            <a:r>
              <a:rPr lang="nl-NL" sz="1200" kern="1200" baseline="0" dirty="0" smtClean="0">
                <a:solidFill>
                  <a:schemeClr val="tx1"/>
                </a:solidFill>
                <a:effectLst/>
                <a:latin typeface="+mn-lt"/>
                <a:ea typeface="+mn-ea"/>
                <a:cs typeface="+mn-cs"/>
              </a:rPr>
              <a:t>..</a:t>
            </a:r>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baseline="0" dirty="0" err="1" smtClean="0">
                <a:solidFill>
                  <a:schemeClr val="tx1"/>
                </a:solidFill>
                <a:effectLst/>
                <a:latin typeface="+mn-lt"/>
                <a:ea typeface="+mn-ea"/>
                <a:cs typeface="+mn-cs"/>
              </a:rPr>
              <a:t>So</a:t>
            </a:r>
            <a:r>
              <a:rPr lang="nl-NL" sz="1200" kern="1200" baseline="0" dirty="0" smtClean="0">
                <a:solidFill>
                  <a:schemeClr val="tx1"/>
                </a:solidFill>
                <a:effectLst/>
                <a:latin typeface="+mn-lt"/>
                <a:ea typeface="+mn-ea"/>
                <a:cs typeface="+mn-cs"/>
              </a:rPr>
              <a:t>, We have a file </a:t>
            </a:r>
            <a:r>
              <a:rPr lang="nl-NL" sz="1200" kern="1200" baseline="0" dirty="0" err="1" smtClean="0">
                <a:solidFill>
                  <a:schemeClr val="tx1"/>
                </a:solidFill>
                <a:effectLst/>
                <a:latin typeface="+mn-lt"/>
                <a:ea typeface="+mn-ea"/>
                <a:cs typeface="+mn-cs"/>
              </a:rPr>
              <a:t>with</a:t>
            </a:r>
            <a:r>
              <a:rPr lang="nl-NL" sz="1200" kern="1200" baseline="0" dirty="0" smtClean="0">
                <a:solidFill>
                  <a:schemeClr val="tx1"/>
                </a:solidFill>
                <a:effectLst/>
                <a:latin typeface="+mn-lt"/>
                <a:ea typeface="+mn-ea"/>
                <a:cs typeface="+mn-cs"/>
              </a:rPr>
              <a:t> 16 import </a:t>
            </a:r>
            <a:r>
              <a:rPr lang="nl-NL" sz="1200" kern="1200" baseline="0" dirty="0" err="1" smtClean="0">
                <a:solidFill>
                  <a:schemeClr val="tx1"/>
                </a:solidFill>
                <a:effectLst/>
                <a:latin typeface="+mn-lt"/>
                <a:ea typeface="+mn-ea"/>
                <a:cs typeface="+mn-cs"/>
              </a:rPr>
              <a:t>declarations</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and</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due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to</a:t>
            </a:r>
            <a:r>
              <a:rPr lang="nl-NL" sz="1200" kern="1200" baseline="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movement</a:t>
            </a:r>
            <a:r>
              <a:rPr lang="nl-NL" sz="1200" kern="1200" dirty="0" smtClean="0">
                <a:solidFill>
                  <a:schemeClr val="tx1"/>
                </a:solidFill>
                <a:effectLst/>
                <a:latin typeface="+mn-lt"/>
                <a:ea typeface="+mn-ea"/>
                <a:cs typeface="+mn-cs"/>
              </a:rPr>
              <a:t> of </a:t>
            </a:r>
            <a:r>
              <a:rPr lang="nl-NL" sz="1200" kern="1200" dirty="0" err="1" smtClean="0">
                <a:solidFill>
                  <a:schemeClr val="tx1"/>
                </a:solidFill>
                <a:effectLst/>
                <a:latin typeface="+mn-lt"/>
                <a:ea typeface="+mn-ea"/>
                <a:cs typeface="+mn-cs"/>
              </a:rPr>
              <a:t>several</a:t>
            </a:r>
            <a:r>
              <a:rPr lang="nl-NL" sz="1200" kern="1200" dirty="0" smtClean="0">
                <a:solidFill>
                  <a:schemeClr val="tx1"/>
                </a:solidFill>
                <a:effectLst/>
                <a:latin typeface="+mn-lt"/>
                <a:ea typeface="+mn-ea"/>
                <a:cs typeface="+mn-cs"/>
              </a:rPr>
              <a:t> files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 </a:t>
            </a:r>
            <a:r>
              <a:rPr lang="nl-NL" sz="1200" kern="1200" dirty="0" err="1" smtClean="0">
                <a:solidFill>
                  <a:schemeClr val="tx1"/>
                </a:solidFill>
                <a:effectLst/>
                <a:latin typeface="+mn-lt"/>
                <a:ea typeface="+mn-ea"/>
                <a:cs typeface="+mn-cs"/>
              </a:rPr>
              <a:t>subpackage</a:t>
            </a:r>
            <a:r>
              <a:rPr lang="nl-NL" sz="1200" kern="1200" baseline="0" dirty="0" smtClean="0">
                <a:solidFill>
                  <a:schemeClr val="tx1"/>
                </a:solidFill>
                <a:effectLst/>
                <a:latin typeface="+mn-lt"/>
                <a:ea typeface="+mn-ea"/>
                <a:cs typeface="+mn-cs"/>
              </a:rPr>
              <a:t> 9 </a:t>
            </a:r>
            <a:r>
              <a:rPr lang="nl-NL" sz="1200" kern="1200" baseline="0" dirty="0" err="1" smtClean="0">
                <a:solidFill>
                  <a:schemeClr val="tx1"/>
                </a:solidFill>
                <a:effectLst/>
                <a:latin typeface="+mn-lt"/>
                <a:ea typeface="+mn-ea"/>
                <a:cs typeface="+mn-cs"/>
              </a:rPr>
              <a:t>imprt-declarations</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were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modified</a:t>
            </a:r>
            <a:r>
              <a:rPr lang="nl-NL" sz="1200" kern="1200" baseline="0" dirty="0" smtClean="0">
                <a:solidFill>
                  <a:schemeClr val="tx1"/>
                </a:solidFill>
                <a:effectLst/>
                <a:latin typeface="+mn-lt"/>
                <a:ea typeface="+mn-ea"/>
                <a:cs typeface="+mn-cs"/>
              </a:rPr>
              <a:t> as </a:t>
            </a:r>
            <a:r>
              <a:rPr lang="nl-NL" sz="1200" kern="1200" baseline="0" dirty="0" err="1" smtClean="0">
                <a:solidFill>
                  <a:schemeClr val="tx1"/>
                </a:solidFill>
                <a:effectLst/>
                <a:latin typeface="+mn-lt"/>
                <a:ea typeface="+mn-ea"/>
                <a:cs typeface="+mn-cs"/>
              </a:rPr>
              <a:t>shown</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here</a:t>
            </a:r>
            <a:r>
              <a:rPr lang="nl-NL" sz="1200" kern="1200" baseline="0" dirty="0" smtClean="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baseline="0" dirty="0" smtClean="0">
              <a:solidFill>
                <a:schemeClr val="tx1"/>
              </a:solidFill>
              <a:effectLst/>
              <a:latin typeface="+mn-lt"/>
              <a:ea typeface="+mn-ea"/>
              <a:cs typeface="+mn-cs"/>
            </a:endParaRPr>
          </a:p>
          <a:p>
            <a:r>
              <a:rPr lang="nl-NL" sz="1200" kern="1200" dirty="0" err="1" smtClean="0">
                <a:solidFill>
                  <a:schemeClr val="tx1"/>
                </a:solidFill>
                <a:effectLst/>
                <a:latin typeface="+mn-lt"/>
                <a:ea typeface="+mn-ea"/>
                <a:cs typeface="+mn-cs"/>
              </a:rPr>
              <a:t>Intuitively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corresponding</a:t>
            </a:r>
            <a:r>
              <a:rPr lang="nl-NL" sz="1200" kern="1200" dirty="0" smtClean="0">
                <a:solidFill>
                  <a:schemeClr val="tx1"/>
                </a:solidFill>
                <a:effectLst/>
                <a:latin typeface="+mn-lt"/>
                <a:ea typeface="+mn-ea"/>
                <a:cs typeface="+mn-cs"/>
              </a:rPr>
              <a:t> change </a:t>
            </a:r>
            <a:r>
              <a:rPr lang="nl-NL" sz="1200" kern="1200" dirty="0" err="1" smtClean="0">
                <a:solidFill>
                  <a:schemeClr val="tx1"/>
                </a:solidFill>
                <a:effectLst/>
                <a:latin typeface="+mn-lt"/>
                <a:ea typeface="+mn-ea"/>
                <a:cs typeface="+mn-cs"/>
              </a:rPr>
              <a:t>pattern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involves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changing</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qualifiers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exapus.model</a:t>
            </a:r>
            <a:r>
              <a:rPr lang="nl-NL" sz="1200" kern="1200" dirty="0" smtClean="0">
                <a:solidFill>
                  <a:schemeClr val="tx1"/>
                </a:solidFill>
                <a:effectLst/>
                <a:latin typeface="+mn-lt"/>
                <a:ea typeface="+mn-ea"/>
                <a:cs typeface="+mn-cs"/>
              </a:rPr>
              <a:t> of </a:t>
            </a:r>
            <a:r>
              <a:rPr lang="nl-NL" sz="1200" kern="1200" dirty="0" err="1" smtClean="0">
                <a:solidFill>
                  <a:schemeClr val="tx1"/>
                </a:solidFill>
                <a:effectLst/>
                <a:latin typeface="+mn-lt"/>
                <a:ea typeface="+mn-ea"/>
                <a:cs typeface="+mn-cs"/>
              </a:rPr>
              <a:t>names</a:t>
            </a:r>
            <a:r>
              <a:rPr lang="nl-NL" sz="1200" kern="1200" dirty="0" smtClean="0">
                <a:solidFill>
                  <a:schemeClr val="tx1"/>
                </a:solidFill>
                <a:effectLst/>
                <a:latin typeface="+mn-lt"/>
                <a:ea typeface="+mn-ea"/>
                <a:cs typeface="+mn-cs"/>
              </a:rPr>
              <a:t> of import </a:t>
            </a:r>
            <a:r>
              <a:rPr lang="nl-NL" sz="1200" kern="1200" dirty="0" err="1" smtClean="0">
                <a:solidFill>
                  <a:schemeClr val="tx1"/>
                </a:solidFill>
                <a:effectLst/>
                <a:latin typeface="+mn-lt"/>
                <a:ea typeface="+mn-ea"/>
                <a:cs typeface="+mn-cs"/>
              </a:rPr>
              <a:t>declarations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exapus.model.forest</a:t>
            </a:r>
            <a:r>
              <a:rPr lang="nl-NL" sz="1200" kern="1200" dirty="0" smtClean="0">
                <a:solidFill>
                  <a:schemeClr val="tx1"/>
                </a:solidFill>
                <a:effectLst/>
                <a:latin typeface="+mn-lt"/>
                <a:ea typeface="+mn-ea"/>
                <a:cs typeface="+mn-cs"/>
              </a:rPr>
              <a:t>.</a:t>
            </a:r>
            <a:endParaRPr lang="nl-NL" sz="1200" kern="1200" baseline="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25</a:t>
            </a:fld>
            <a:endParaRPr lang="nl-BE"/>
          </a:p>
        </p:txBody>
      </p:sp>
    </p:spTree>
    <p:extLst>
      <p:ext uri="{BB962C8B-B14F-4D97-AF65-F5344CB8AC3E}">
        <p14:creationId xmlns:p14="http://schemas.microsoft.com/office/powerpoint/2010/main" val="9314891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For </a:t>
            </a:r>
            <a:r>
              <a:rPr lang="nl-NL" sz="1200" kern="1200" dirty="0" err="1" smtClean="0">
                <a:solidFill>
                  <a:schemeClr val="tx1"/>
                </a:solidFill>
                <a:effectLst/>
                <a:latin typeface="+mn-lt"/>
                <a:ea typeface="+mn-ea"/>
                <a:cs typeface="+mn-cs"/>
              </a:rPr>
              <a:t>illustrative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purposes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Figure</a:t>
            </a:r>
            <a:r>
              <a:rPr lang="nl-NL" sz="1200" kern="1200" dirty="0" smtClean="0">
                <a:solidFill>
                  <a:schemeClr val="tx1"/>
                </a:solidFill>
                <a:effectLst/>
                <a:latin typeface="+mn-lt"/>
                <a:ea typeface="+mn-ea"/>
                <a:cs typeface="+mn-cs"/>
              </a:rPr>
              <a:t> 7.1 shows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underlying</a:t>
            </a:r>
            <a:r>
              <a:rPr lang="nl-NL" sz="1200" kern="1200" dirty="0" smtClean="0">
                <a:solidFill>
                  <a:schemeClr val="tx1"/>
                </a:solidFill>
                <a:effectLst/>
                <a:latin typeface="+mn-lt"/>
                <a:ea typeface="+mn-ea"/>
                <a:cs typeface="+mn-cs"/>
              </a:rPr>
              <a:t> source AST </a:t>
            </a:r>
            <a:r>
              <a:rPr lang="nl-NL" sz="1200" kern="1200" dirty="0" err="1" smtClean="0">
                <a:solidFill>
                  <a:schemeClr val="tx1"/>
                </a:solidFill>
                <a:effectLst/>
                <a:latin typeface="+mn-lt"/>
                <a:ea typeface="+mn-ea"/>
                <a:cs typeface="+mn-cs"/>
              </a:rPr>
              <a:t>structure</a:t>
            </a:r>
            <a:r>
              <a:rPr lang="nl-NL" sz="1200" kern="1200" dirty="0" smtClean="0">
                <a:solidFill>
                  <a:schemeClr val="tx1"/>
                </a:solidFill>
                <a:effectLst/>
                <a:latin typeface="+mn-lt"/>
                <a:ea typeface="+mn-ea"/>
                <a:cs typeface="+mn-cs"/>
              </a:rPr>
              <a:t> of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first </a:t>
            </a:r>
            <a:r>
              <a:rPr lang="nl-NL" sz="1200" kern="1200" dirty="0" err="1" smtClean="0">
                <a:solidFill>
                  <a:schemeClr val="tx1"/>
                </a:solidFill>
                <a:effectLst/>
                <a:latin typeface="+mn-lt"/>
                <a:ea typeface="+mn-ea"/>
                <a:cs typeface="+mn-cs"/>
              </a:rPr>
              <a:t>modified</a:t>
            </a:r>
            <a:r>
              <a:rPr lang="nl-NL" sz="1200" kern="1200" dirty="0" smtClean="0">
                <a:solidFill>
                  <a:schemeClr val="tx1"/>
                </a:solidFill>
                <a:effectLst/>
                <a:latin typeface="+mn-lt"/>
                <a:ea typeface="+mn-ea"/>
                <a:cs typeface="+mn-cs"/>
              </a:rPr>
              <a:t> import </a:t>
            </a:r>
            <a:r>
              <a:rPr lang="nl-NL" sz="1200" kern="1200" dirty="0" err="1" smtClean="0">
                <a:solidFill>
                  <a:schemeClr val="tx1"/>
                </a:solidFill>
                <a:effectLst/>
                <a:latin typeface="+mn-lt"/>
                <a:ea typeface="+mn-ea"/>
                <a:cs typeface="+mn-cs"/>
              </a:rPr>
              <a:t>declaration</a:t>
            </a:r>
            <a:r>
              <a:rPr lang="nl-NL" sz="1200" kern="1200" dirty="0" smtClean="0">
                <a:solidFill>
                  <a:schemeClr val="tx1"/>
                </a:solidFill>
                <a:effectLst/>
                <a:latin typeface="+mn-lt"/>
                <a:ea typeface="+mn-ea"/>
                <a:cs typeface="+mn-cs"/>
              </a:rPr>
              <a:t>. An </a:t>
            </a:r>
            <a:r>
              <a:rPr lang="nl-NL" sz="1200" kern="1200" dirty="0" err="1" smtClean="0">
                <a:solidFill>
                  <a:schemeClr val="tx1"/>
                </a:solidFill>
                <a:effectLst/>
                <a:latin typeface="+mn-lt"/>
                <a:ea typeface="+mn-ea"/>
                <a:cs typeface="+mn-cs"/>
              </a:rPr>
              <a:t>ImportDeclaration</a:t>
            </a:r>
            <a:r>
              <a:rPr lang="nl-NL" sz="1200" kern="1200" dirty="0" smtClean="0">
                <a:solidFill>
                  <a:schemeClr val="tx1"/>
                </a:solidFill>
                <a:effectLst/>
                <a:latin typeface="+mn-lt"/>
                <a:ea typeface="+mn-ea"/>
                <a:cs typeface="+mn-cs"/>
              </a:rPr>
              <a:t> has a </a:t>
            </a:r>
            <a:r>
              <a:rPr lang="nl-NL" sz="1200" kern="1200" dirty="0" err="1" smtClean="0">
                <a:solidFill>
                  <a:schemeClr val="tx1"/>
                </a:solidFill>
                <a:effectLst/>
                <a:latin typeface="+mn-lt"/>
                <a:ea typeface="+mn-ea"/>
                <a:cs typeface="+mn-cs"/>
              </a:rPr>
              <a:t>structural</a:t>
            </a:r>
            <a:r>
              <a:rPr lang="nl-NL" sz="1200" kern="1200" dirty="0" smtClean="0">
                <a:solidFill>
                  <a:schemeClr val="tx1"/>
                </a:solidFill>
                <a:effectLst/>
                <a:latin typeface="+mn-lt"/>
                <a:ea typeface="+mn-ea"/>
                <a:cs typeface="+mn-cs"/>
              </a:rPr>
              <a:t> property name </a:t>
            </a:r>
            <a:r>
              <a:rPr lang="nl-NL" sz="1200" kern="1200" dirty="0" err="1" smtClean="0">
                <a:solidFill>
                  <a:schemeClr val="tx1"/>
                </a:solidFill>
                <a:effectLst/>
                <a:latin typeface="+mn-lt"/>
                <a:ea typeface="+mn-ea"/>
                <a:cs typeface="+mn-cs"/>
              </a:rPr>
              <a:t>whose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value</a:t>
            </a:r>
            <a:r>
              <a:rPr lang="nl-NL" sz="1200" kern="1200" dirty="0" smtClean="0">
                <a:solidFill>
                  <a:schemeClr val="tx1"/>
                </a:solidFill>
                <a:effectLst/>
                <a:latin typeface="+mn-lt"/>
                <a:ea typeface="+mn-ea"/>
                <a:cs typeface="+mn-cs"/>
              </a:rPr>
              <a:t> is a Name, i.e. a </a:t>
            </a:r>
            <a:r>
              <a:rPr lang="nl-NL" sz="1200" kern="1200" dirty="0" err="1" smtClean="0">
                <a:solidFill>
                  <a:schemeClr val="tx1"/>
                </a:solidFill>
                <a:effectLst/>
                <a:latin typeface="+mn-lt"/>
                <a:ea typeface="+mn-ea"/>
                <a:cs typeface="+mn-cs"/>
              </a:rPr>
              <a:t>SimpleName</a:t>
            </a:r>
            <a:r>
              <a:rPr lang="nl-NL" sz="1200" kern="1200" dirty="0" smtClean="0">
                <a:solidFill>
                  <a:schemeClr val="tx1"/>
                </a:solidFill>
                <a:effectLst/>
                <a:latin typeface="+mn-lt"/>
                <a:ea typeface="+mn-ea"/>
                <a:cs typeface="+mn-cs"/>
              </a:rPr>
              <a:t> or a </a:t>
            </a:r>
            <a:r>
              <a:rPr lang="nl-NL" sz="1200" kern="1200" dirty="0" err="1" smtClean="0">
                <a:solidFill>
                  <a:schemeClr val="tx1"/>
                </a:solidFill>
                <a:effectLst/>
                <a:latin typeface="+mn-lt"/>
                <a:ea typeface="+mn-ea"/>
                <a:cs typeface="+mn-cs"/>
              </a:rPr>
              <a:t>QualifiedName</a:t>
            </a:r>
            <a:r>
              <a:rPr lang="nl-NL" sz="1200" kern="1200" dirty="0" smtClean="0">
                <a:solidFill>
                  <a:schemeClr val="tx1"/>
                </a:solidFill>
                <a:effectLst/>
                <a:latin typeface="+mn-lt"/>
                <a:ea typeface="+mn-ea"/>
                <a:cs typeface="+mn-cs"/>
              </a:rPr>
              <a:t>. A </a:t>
            </a:r>
            <a:r>
              <a:rPr lang="nl-NL" sz="1200" kern="1200" dirty="0" err="1" smtClean="0">
                <a:solidFill>
                  <a:schemeClr val="tx1"/>
                </a:solidFill>
                <a:effectLst/>
                <a:latin typeface="+mn-lt"/>
                <a:ea typeface="+mn-ea"/>
                <a:cs typeface="+mn-cs"/>
              </a:rPr>
              <a:t>QualifiedName</a:t>
            </a:r>
            <a:r>
              <a:rPr lang="nl-NL" sz="1200" kern="1200" dirty="0" smtClean="0">
                <a:solidFill>
                  <a:schemeClr val="tx1"/>
                </a:solidFill>
                <a:effectLst/>
                <a:latin typeface="+mn-lt"/>
                <a:ea typeface="+mn-ea"/>
                <a:cs typeface="+mn-cs"/>
              </a:rPr>
              <a:t> is of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form </a:t>
            </a:r>
            <a:r>
              <a:rPr lang="nl-NL" sz="1200" kern="1200" dirty="0" err="1" smtClean="0">
                <a:solidFill>
                  <a:schemeClr val="tx1"/>
                </a:solidFill>
                <a:effectLst/>
                <a:latin typeface="+mn-lt"/>
                <a:ea typeface="+mn-ea"/>
                <a:cs typeface="+mn-cs"/>
              </a:rPr>
              <a:t>qualifier.name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with</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structural</a:t>
            </a:r>
            <a:r>
              <a:rPr lang="nl-NL" sz="1200" kern="1200" dirty="0" smtClean="0">
                <a:solidFill>
                  <a:schemeClr val="tx1"/>
                </a:solidFill>
                <a:effectLst/>
                <a:latin typeface="+mn-lt"/>
                <a:ea typeface="+mn-ea"/>
                <a:cs typeface="+mn-cs"/>
              </a:rPr>
              <a:t> property </a:t>
            </a:r>
            <a:r>
              <a:rPr lang="nl-NL" sz="1200" kern="1200" dirty="0" err="1" smtClean="0">
                <a:solidFill>
                  <a:schemeClr val="tx1"/>
                </a:solidFill>
                <a:effectLst/>
                <a:latin typeface="+mn-lt"/>
                <a:ea typeface="+mn-ea"/>
                <a:cs typeface="+mn-cs"/>
              </a:rPr>
              <a:t>qualifier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another</a:t>
            </a:r>
            <a:r>
              <a:rPr lang="nl-NL" sz="1200" kern="1200" dirty="0" smtClean="0">
                <a:solidFill>
                  <a:schemeClr val="tx1"/>
                </a:solidFill>
                <a:effectLst/>
                <a:latin typeface="+mn-lt"/>
                <a:ea typeface="+mn-ea"/>
                <a:cs typeface="+mn-cs"/>
              </a:rPr>
              <a:t> Name </a:t>
            </a:r>
            <a:r>
              <a:rPr lang="nl-NL" sz="1200" kern="1200" dirty="0" err="1" smtClean="0">
                <a:solidFill>
                  <a:schemeClr val="tx1"/>
                </a:solidFill>
                <a:effectLst/>
                <a:latin typeface="+mn-lt"/>
                <a:ea typeface="+mn-ea"/>
                <a:cs typeface="+mn-cs"/>
              </a:rPr>
              <a:t>and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structural</a:t>
            </a:r>
            <a:r>
              <a:rPr lang="nl-NL" sz="1200" kern="1200" dirty="0" smtClean="0">
                <a:solidFill>
                  <a:schemeClr val="tx1"/>
                </a:solidFill>
                <a:effectLst/>
                <a:latin typeface="+mn-lt"/>
                <a:ea typeface="+mn-ea"/>
                <a:cs typeface="+mn-cs"/>
              </a:rPr>
              <a:t> property name a </a:t>
            </a:r>
            <a:r>
              <a:rPr lang="nl-NL" sz="1200" kern="1200" dirty="0" err="1" smtClean="0">
                <a:solidFill>
                  <a:schemeClr val="tx1"/>
                </a:solidFill>
                <a:effectLst/>
                <a:latin typeface="+mn-lt"/>
                <a:ea typeface="+mn-ea"/>
                <a:cs typeface="+mn-cs"/>
              </a:rPr>
              <a:t>SimpleName</a:t>
            </a:r>
            <a:r>
              <a:rPr lang="nl-NL" sz="1200" kern="1200" dirty="0" smtClean="0">
                <a:solidFill>
                  <a:schemeClr val="tx1"/>
                </a:solidFill>
                <a:effectLst/>
                <a:latin typeface="+mn-lt"/>
                <a:ea typeface="+mn-ea"/>
                <a:cs typeface="+mn-cs"/>
              </a:rPr>
              <a:t>. As </a:t>
            </a:r>
            <a:r>
              <a:rPr lang="nl-NL" sz="1200" kern="1200" dirty="0" err="1" smtClean="0">
                <a:solidFill>
                  <a:schemeClr val="tx1"/>
                </a:solidFill>
                <a:effectLst/>
                <a:latin typeface="+mn-lt"/>
                <a:ea typeface="+mn-ea"/>
                <a:cs typeface="+mn-cs"/>
              </a:rPr>
              <a:t>such</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differencing</a:t>
            </a:r>
            <a:r>
              <a:rPr lang="nl-NL" sz="1200" kern="1200" dirty="0" smtClean="0">
                <a:solidFill>
                  <a:schemeClr val="tx1"/>
                </a:solidFill>
                <a:effectLst/>
                <a:latin typeface="+mn-lt"/>
                <a:ea typeface="+mn-ea"/>
                <a:cs typeface="+mn-cs"/>
              </a:rPr>
              <a:t> source AST </a:t>
            </a:r>
            <a:r>
              <a:rPr lang="nl-NL" sz="1200" kern="1200" dirty="0" err="1" smtClean="0">
                <a:solidFill>
                  <a:schemeClr val="tx1"/>
                </a:solidFill>
                <a:effectLst/>
                <a:latin typeface="+mn-lt"/>
                <a:ea typeface="+mn-ea"/>
                <a:cs typeface="+mn-cs"/>
              </a:rPr>
              <a:t>and</a:t>
            </a:r>
            <a:r>
              <a:rPr lang="nl-NL" sz="1200" kern="1200" dirty="0" smtClean="0">
                <a:solidFill>
                  <a:schemeClr val="tx1"/>
                </a:solidFill>
                <a:effectLst/>
                <a:latin typeface="+mn-lt"/>
                <a:ea typeface="+mn-ea"/>
                <a:cs typeface="+mn-cs"/>
              </a:rPr>
              <a:t> target AST of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compilation</a:t>
            </a:r>
            <a:r>
              <a:rPr lang="nl-NL" sz="1200" kern="1200" dirty="0" smtClean="0">
                <a:solidFill>
                  <a:schemeClr val="tx1"/>
                </a:solidFill>
                <a:effectLst/>
                <a:latin typeface="+mn-lt"/>
                <a:ea typeface="+mn-ea"/>
                <a:cs typeface="+mn-cs"/>
              </a:rPr>
              <a:t> unit </a:t>
            </a:r>
            <a:r>
              <a:rPr lang="nl-NL" sz="1200" kern="1200" dirty="0" err="1" smtClean="0">
                <a:solidFill>
                  <a:schemeClr val="tx1"/>
                </a:solidFill>
                <a:effectLst/>
                <a:latin typeface="+mn-lt"/>
                <a:ea typeface="+mn-ea"/>
                <a:cs typeface="+mn-cs"/>
              </a:rPr>
              <a:t>under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investigation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results</a:t>
            </a:r>
            <a:r>
              <a:rPr lang="nl-NL" sz="1200" kern="1200" dirty="0" smtClean="0">
                <a:solidFill>
                  <a:schemeClr val="tx1"/>
                </a:solidFill>
                <a:effectLst/>
                <a:latin typeface="+mn-lt"/>
                <a:ea typeface="+mn-ea"/>
                <a:cs typeface="+mn-cs"/>
              </a:rPr>
              <a:t> in 9 changes, </a:t>
            </a:r>
            <a:r>
              <a:rPr lang="nl-NL" sz="1200" kern="1200" dirty="0" err="1" smtClean="0">
                <a:solidFill>
                  <a:schemeClr val="tx1"/>
                </a:solidFill>
                <a:effectLst/>
                <a:latin typeface="+mn-lt"/>
                <a:ea typeface="+mn-ea"/>
                <a:cs typeface="+mn-cs"/>
              </a:rPr>
              <a:t>one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insert</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for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each</a:t>
            </a:r>
            <a:r>
              <a:rPr lang="nl-NL" sz="1200" kern="1200" dirty="0" smtClean="0">
                <a:solidFill>
                  <a:schemeClr val="tx1"/>
                </a:solidFill>
                <a:effectLst/>
                <a:latin typeface="+mn-lt"/>
                <a:ea typeface="+mn-ea"/>
                <a:cs typeface="+mn-cs"/>
              </a:rPr>
              <a:t> import </a:t>
            </a:r>
            <a:r>
              <a:rPr lang="nl-NL" sz="1200" kern="1200" dirty="0" err="1" smtClean="0">
                <a:solidFill>
                  <a:schemeClr val="tx1"/>
                </a:solidFill>
                <a:effectLst/>
                <a:latin typeface="+mn-lt"/>
                <a:ea typeface="+mn-ea"/>
                <a:cs typeface="+mn-cs"/>
              </a:rPr>
              <a:t>declaration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representing</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insertion</a:t>
            </a:r>
            <a:r>
              <a:rPr lang="nl-NL" sz="1200" kern="1200" dirty="0" smtClean="0">
                <a:solidFill>
                  <a:schemeClr val="tx1"/>
                </a:solidFill>
                <a:effectLst/>
                <a:latin typeface="+mn-lt"/>
                <a:ea typeface="+mn-ea"/>
                <a:cs typeface="+mn-cs"/>
              </a:rPr>
              <a:t> of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QualifiedName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exapus.model.forest</a:t>
            </a:r>
            <a:r>
              <a:rPr lang="nl-NL" sz="1200" kern="1200" dirty="0" smtClean="0">
                <a:solidFill>
                  <a:schemeClr val="tx1"/>
                </a:solidFill>
                <a:effectLst/>
                <a:latin typeface="+mn-lt"/>
                <a:ea typeface="+mn-ea"/>
                <a:cs typeface="+mn-cs"/>
              </a:rPr>
              <a:t> in </a:t>
            </a:r>
            <a:r>
              <a:rPr lang="nl-NL" sz="1200" kern="1200" dirty="0" err="1" smtClean="0">
                <a:solidFill>
                  <a:schemeClr val="tx1"/>
                </a:solidFill>
                <a:effectLst/>
                <a:latin typeface="+mn-lt"/>
                <a:ea typeface="+mn-ea"/>
                <a:cs typeface="+mn-cs"/>
              </a:rPr>
              <a:t>structural</a:t>
            </a:r>
            <a:r>
              <a:rPr lang="nl-NL" sz="1200" kern="1200" dirty="0" smtClean="0">
                <a:solidFill>
                  <a:schemeClr val="tx1"/>
                </a:solidFill>
                <a:effectLst/>
                <a:latin typeface="+mn-lt"/>
                <a:ea typeface="+mn-ea"/>
                <a:cs typeface="+mn-cs"/>
              </a:rPr>
              <a:t> property </a:t>
            </a:r>
            <a:r>
              <a:rPr lang="nl-NL" sz="1200" kern="1200" dirty="0" err="1" smtClean="0">
                <a:solidFill>
                  <a:schemeClr val="tx1"/>
                </a:solidFill>
                <a:effectLst/>
                <a:latin typeface="+mn-lt"/>
                <a:ea typeface="+mn-ea"/>
                <a:cs typeface="+mn-cs"/>
              </a:rPr>
              <a:t>qualifier</a:t>
            </a:r>
            <a:r>
              <a:rPr lang="nl-NL" sz="1200" kern="1200" dirty="0" smtClean="0">
                <a:solidFill>
                  <a:schemeClr val="tx1"/>
                </a:solidFill>
                <a:effectLst/>
                <a:latin typeface="+mn-lt"/>
                <a:ea typeface="+mn-ea"/>
                <a:cs typeface="+mn-cs"/>
              </a:rPr>
              <a:t> of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structural</a:t>
            </a:r>
            <a:r>
              <a:rPr lang="nl-NL" sz="1200" kern="1200" dirty="0" smtClean="0">
                <a:solidFill>
                  <a:schemeClr val="tx1"/>
                </a:solidFill>
                <a:effectLst/>
                <a:latin typeface="+mn-lt"/>
                <a:ea typeface="+mn-ea"/>
                <a:cs typeface="+mn-cs"/>
              </a:rPr>
              <a:t> property name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import </a:t>
            </a:r>
            <a:r>
              <a:rPr lang="nl-NL" sz="1200" kern="1200" dirty="0" err="1" smtClean="0">
                <a:solidFill>
                  <a:schemeClr val="tx1"/>
                </a:solidFill>
                <a:effectLst/>
                <a:latin typeface="+mn-lt"/>
                <a:ea typeface="+mn-ea"/>
                <a:cs typeface="+mn-cs"/>
              </a:rPr>
              <a:t>declaration</a:t>
            </a:r>
            <a:r>
              <a:rPr lang="nl-NL" sz="1200" kern="1200" dirty="0" smtClean="0">
                <a:solidFill>
                  <a:schemeClr val="tx1"/>
                </a:solidFill>
                <a:effectLst/>
                <a:latin typeface="+mn-lt"/>
                <a:ea typeface="+mn-ea"/>
                <a:cs typeface="+mn-cs"/>
              </a:rPr>
              <a:t>. </a:t>
            </a:r>
            <a:endParaRPr lang="nl-NL" dirty="0" smtClean="0"/>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26</a:t>
            </a:fld>
            <a:endParaRPr lang="nl-BE"/>
          </a:p>
        </p:txBody>
      </p:sp>
    </p:spTree>
    <p:extLst>
      <p:ext uri="{BB962C8B-B14F-4D97-AF65-F5344CB8AC3E}">
        <p14:creationId xmlns:p14="http://schemas.microsoft.com/office/powerpoint/2010/main" val="9780534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
            </a:r>
            <a:br>
              <a:rPr lang="nl-NL" sz="1200" kern="1200" dirty="0" smtClean="0">
                <a:solidFill>
                  <a:schemeClr val="tx1"/>
                </a:solidFill>
                <a:effectLst/>
                <a:latin typeface="+mn-lt"/>
                <a:ea typeface="+mn-ea"/>
                <a:cs typeface="+mn-cs"/>
              </a:rPr>
            </a:br>
            <a:r>
              <a:rPr lang="nl-NL" sz="1200" kern="1200" dirty="0" err="1" smtClean="0">
                <a:solidFill>
                  <a:schemeClr val="tx1"/>
                </a:solidFill>
                <a:effectLst/>
                <a:latin typeface="+mn-lt"/>
                <a:ea typeface="+mn-ea"/>
                <a:cs typeface="+mn-cs"/>
              </a:rPr>
              <a:t>Results</a:t>
            </a:r>
            <a:r>
              <a:rPr lang="nl-NL" sz="1200" kern="1200" dirty="0" smtClean="0">
                <a:solidFill>
                  <a:schemeClr val="tx1"/>
                </a:solidFill>
                <a:effectLst/>
                <a:latin typeface="+mn-lt"/>
                <a:ea typeface="+mn-ea"/>
                <a:cs typeface="+mn-cs"/>
              </a:rPr>
              <a:t> are </a:t>
            </a:r>
            <a:r>
              <a:rPr lang="nl-NL" sz="1200" kern="1200" dirty="0" err="1" smtClean="0">
                <a:solidFill>
                  <a:schemeClr val="tx1"/>
                </a:solidFill>
                <a:effectLst/>
                <a:latin typeface="+mn-lt"/>
                <a:ea typeface="+mn-ea"/>
                <a:cs typeface="+mn-cs"/>
              </a:rPr>
              <a:t>given</a:t>
            </a:r>
            <a:r>
              <a:rPr lang="nl-NL" sz="1200" kern="1200" dirty="0" smtClean="0">
                <a:solidFill>
                  <a:schemeClr val="tx1"/>
                </a:solidFill>
                <a:effectLst/>
                <a:latin typeface="+mn-lt"/>
                <a:ea typeface="+mn-ea"/>
                <a:cs typeface="+mn-cs"/>
              </a:rPr>
              <a:t> in </a:t>
            </a:r>
            <a:r>
              <a:rPr lang="nl-NL" sz="1200" kern="1200" dirty="0" err="1" smtClean="0">
                <a:solidFill>
                  <a:schemeClr val="tx1"/>
                </a:solidFill>
                <a:effectLst/>
                <a:latin typeface="+mn-lt"/>
                <a:ea typeface="+mn-ea"/>
                <a:cs typeface="+mn-cs"/>
              </a:rPr>
              <a:t>Table</a:t>
            </a:r>
            <a:r>
              <a:rPr lang="nl-NL" sz="1200" kern="1200" dirty="0" smtClean="0">
                <a:solidFill>
                  <a:schemeClr val="tx1"/>
                </a:solidFill>
                <a:effectLst/>
                <a:latin typeface="+mn-lt"/>
                <a:ea typeface="+mn-ea"/>
                <a:cs typeface="+mn-cs"/>
              </a:rPr>
              <a:t> 7.1. First of </a:t>
            </a:r>
            <a:r>
              <a:rPr lang="nl-NL" sz="1200" kern="1200" dirty="0" err="1" smtClean="0">
                <a:solidFill>
                  <a:schemeClr val="tx1"/>
                </a:solidFill>
                <a:effectLst/>
                <a:latin typeface="+mn-lt"/>
                <a:ea typeface="+mn-ea"/>
                <a:cs typeface="+mn-cs"/>
              </a:rPr>
              <a:t>all</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note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that</a:t>
            </a:r>
            <a:r>
              <a:rPr lang="nl-NL" sz="1200" kern="1200" dirty="0" smtClean="0">
                <a:solidFill>
                  <a:schemeClr val="tx1"/>
                </a:solidFill>
                <a:effectLst/>
                <a:latin typeface="+mn-lt"/>
                <a:ea typeface="+mn-ea"/>
                <a:cs typeface="+mn-cs"/>
              </a:rPr>
              <a:t> no </a:t>
            </a:r>
            <a:r>
              <a:rPr lang="nl-NL" sz="1200" kern="1200" dirty="0" err="1" smtClean="0">
                <a:solidFill>
                  <a:schemeClr val="tx1"/>
                </a:solidFill>
                <a:effectLst/>
                <a:latin typeface="+mn-lt"/>
                <a:ea typeface="+mn-ea"/>
                <a:cs typeface="+mn-cs"/>
              </a:rPr>
              <a:t>pattern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can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be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detected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when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grouping</a:t>
            </a:r>
            <a:r>
              <a:rPr lang="nl-NL" sz="1200" kern="1200" dirty="0" smtClean="0">
                <a:solidFill>
                  <a:schemeClr val="tx1"/>
                </a:solidFill>
                <a:effectLst/>
                <a:latin typeface="+mn-lt"/>
                <a:ea typeface="+mn-ea"/>
                <a:cs typeface="+mn-cs"/>
              </a:rPr>
              <a:t> at a Statement or </a:t>
            </a:r>
            <a:r>
              <a:rPr lang="nl-NL" sz="1200" kern="1200" dirty="0" err="1" smtClean="0">
                <a:solidFill>
                  <a:schemeClr val="tx1"/>
                </a:solidFill>
                <a:effectLst/>
                <a:latin typeface="+mn-lt"/>
                <a:ea typeface="+mn-ea"/>
                <a:cs typeface="+mn-cs"/>
              </a:rPr>
              <a:t>MethodDeclaration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granularity</a:t>
            </a:r>
            <a:r>
              <a:rPr lang="nl-NL" sz="1200" kern="1200" dirty="0" smtClean="0">
                <a:solidFill>
                  <a:schemeClr val="tx1"/>
                </a:solidFill>
                <a:effectLst/>
                <a:latin typeface="+mn-lt"/>
                <a:ea typeface="+mn-ea"/>
                <a:cs typeface="+mn-cs"/>
              </a:rPr>
              <a:t>, no matter </a:t>
            </a:r>
            <a:r>
              <a:rPr lang="nl-NL" sz="1200" kern="1200" dirty="0" err="1" smtClean="0">
                <a:solidFill>
                  <a:schemeClr val="tx1"/>
                </a:solidFill>
                <a:effectLst/>
                <a:latin typeface="+mn-lt"/>
                <a:ea typeface="+mn-ea"/>
                <a:cs typeface="+mn-cs"/>
              </a:rPr>
              <a:t>which</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equivalence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relation</a:t>
            </a:r>
            <a:r>
              <a:rPr lang="nl-NL" sz="1200" kern="1200" dirty="0" smtClean="0">
                <a:solidFill>
                  <a:schemeClr val="tx1"/>
                </a:solidFill>
                <a:effectLst/>
                <a:latin typeface="+mn-lt"/>
                <a:ea typeface="+mn-ea"/>
                <a:cs typeface="+mn-cs"/>
              </a:rPr>
              <a:t> is </a:t>
            </a:r>
            <a:r>
              <a:rPr lang="nl-NL" sz="1200" kern="1200" dirty="0" err="1" smtClean="0">
                <a:solidFill>
                  <a:schemeClr val="tx1"/>
                </a:solidFill>
                <a:effectLst/>
                <a:latin typeface="+mn-lt"/>
                <a:ea typeface="+mn-ea"/>
                <a:cs typeface="+mn-cs"/>
              </a:rPr>
              <a:t>used</a:t>
            </a:r>
            <a:r>
              <a:rPr lang="nl-NL" sz="1200" kern="1200" dirty="0" smtClean="0">
                <a:solidFill>
                  <a:schemeClr val="tx1"/>
                </a:solidFill>
                <a:effectLst/>
                <a:latin typeface="+mn-lt"/>
                <a:ea typeface="+mn-ea"/>
                <a:cs typeface="+mn-cs"/>
              </a:rPr>
              <a:t>. Indeed, import </a:t>
            </a:r>
            <a:r>
              <a:rPr lang="nl-NL" sz="1200" kern="1200" dirty="0" err="1" smtClean="0">
                <a:solidFill>
                  <a:schemeClr val="tx1"/>
                </a:solidFill>
                <a:effectLst/>
                <a:latin typeface="+mn-lt"/>
                <a:ea typeface="+mn-ea"/>
                <a:cs typeface="+mn-cs"/>
              </a:rPr>
              <a:t>declarations</a:t>
            </a:r>
            <a:r>
              <a:rPr lang="nl-NL" sz="1200" kern="1200" dirty="0" smtClean="0">
                <a:solidFill>
                  <a:schemeClr val="tx1"/>
                </a:solidFill>
                <a:effectLst/>
                <a:latin typeface="+mn-lt"/>
                <a:ea typeface="+mn-ea"/>
                <a:cs typeface="+mn-cs"/>
              </a:rPr>
              <a:t> are </a:t>
            </a:r>
            <a:r>
              <a:rPr lang="nl-NL" sz="1200" kern="1200" dirty="0" err="1" smtClean="0">
                <a:solidFill>
                  <a:schemeClr val="tx1"/>
                </a:solidFill>
                <a:effectLst/>
                <a:latin typeface="+mn-lt"/>
                <a:ea typeface="+mn-ea"/>
                <a:cs typeface="+mn-cs"/>
              </a:rPr>
              <a:t>not</a:t>
            </a:r>
            <a:r>
              <a:rPr lang="nl-NL" sz="1200" kern="1200" dirty="0" smtClean="0">
                <a:solidFill>
                  <a:schemeClr val="tx1"/>
                </a:solidFill>
                <a:effectLst/>
                <a:latin typeface="+mn-lt"/>
                <a:ea typeface="+mn-ea"/>
                <a:cs typeface="+mn-cs"/>
              </a:rPr>
              <a:t> statements, nor are </a:t>
            </a:r>
            <a:r>
              <a:rPr lang="nl-NL" sz="1200" kern="1200" dirty="0" err="1" smtClean="0">
                <a:solidFill>
                  <a:schemeClr val="tx1"/>
                </a:solidFill>
                <a:effectLst/>
                <a:latin typeface="+mn-lt"/>
                <a:ea typeface="+mn-ea"/>
                <a:cs typeface="+mn-cs"/>
              </a:rPr>
              <a:t>they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wrapped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inside</a:t>
            </a:r>
            <a:r>
              <a:rPr lang="nl-NL" sz="1200" kern="1200" dirty="0" smtClean="0">
                <a:solidFill>
                  <a:schemeClr val="tx1"/>
                </a:solidFill>
                <a:effectLst/>
                <a:latin typeface="+mn-lt"/>
                <a:ea typeface="+mn-ea"/>
                <a:cs typeface="+mn-cs"/>
              </a:rPr>
              <a:t> a </a:t>
            </a:r>
            <a:r>
              <a:rPr lang="nl-NL" sz="1200" kern="1200" dirty="0" err="1" smtClean="0">
                <a:solidFill>
                  <a:schemeClr val="tx1"/>
                </a:solidFill>
                <a:effectLst/>
                <a:latin typeface="+mn-lt"/>
                <a:ea typeface="+mn-ea"/>
                <a:cs typeface="+mn-cs"/>
              </a:rPr>
              <a:t>method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declaration</a:t>
            </a:r>
            <a:r>
              <a:rPr lang="nl-NL" sz="1200" kern="1200" dirty="0" smtClean="0">
                <a:solidFill>
                  <a:schemeClr val="tx1"/>
                </a:solidFill>
                <a:effectLst/>
                <a:latin typeface="+mn-lt"/>
                <a:ea typeface="+mn-ea"/>
                <a:cs typeface="+mn-cs"/>
              </a:rPr>
              <a:t>. As a </a:t>
            </a:r>
            <a:r>
              <a:rPr lang="nl-NL" sz="1200" kern="1200" dirty="0" err="1" smtClean="0">
                <a:solidFill>
                  <a:schemeClr val="tx1"/>
                </a:solidFill>
                <a:effectLst/>
                <a:latin typeface="+mn-lt"/>
                <a:ea typeface="+mn-ea"/>
                <a:cs typeface="+mn-cs"/>
              </a:rPr>
              <a:t>result</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grouping</a:t>
            </a:r>
            <a:r>
              <a:rPr lang="nl-NL" sz="1200" kern="1200" dirty="0" smtClean="0">
                <a:solidFill>
                  <a:schemeClr val="tx1"/>
                </a:solidFill>
                <a:effectLst/>
                <a:latin typeface="+mn-lt"/>
                <a:ea typeface="+mn-ea"/>
                <a:cs typeface="+mn-cs"/>
              </a:rPr>
              <a:t> at Statement or </a:t>
            </a:r>
            <a:r>
              <a:rPr lang="nl-NL" sz="1200" kern="1200" dirty="0" err="1" smtClean="0">
                <a:solidFill>
                  <a:schemeClr val="tx1"/>
                </a:solidFill>
                <a:effectLst/>
                <a:latin typeface="+mn-lt"/>
                <a:ea typeface="+mn-ea"/>
                <a:cs typeface="+mn-cs"/>
              </a:rPr>
              <a:t>MethodDeclaration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granularity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results</a:t>
            </a:r>
            <a:r>
              <a:rPr lang="nl-NL" sz="1200" kern="1200" dirty="0" smtClean="0">
                <a:solidFill>
                  <a:schemeClr val="tx1"/>
                </a:solidFill>
                <a:effectLst/>
                <a:latin typeface="+mn-lt"/>
                <a:ea typeface="+mn-ea"/>
                <a:cs typeface="+mn-cs"/>
              </a:rPr>
              <a:t> in </a:t>
            </a:r>
            <a:r>
              <a:rPr lang="nl-NL" sz="1200" kern="1200" dirty="0" err="1" smtClean="0">
                <a:solidFill>
                  <a:schemeClr val="tx1"/>
                </a:solidFill>
                <a:effectLst/>
                <a:latin typeface="+mn-lt"/>
                <a:ea typeface="+mn-ea"/>
                <a:cs typeface="+mn-cs"/>
              </a:rPr>
              <a:t>one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group</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with</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group</a:t>
            </a:r>
            <a:r>
              <a:rPr lang="nl-NL" sz="1200" kern="1200" dirty="0" smtClean="0">
                <a:solidFill>
                  <a:schemeClr val="tx1"/>
                </a:solidFill>
                <a:effectLst/>
                <a:latin typeface="+mn-lt"/>
                <a:ea typeface="+mn-ea"/>
                <a:cs typeface="+mn-cs"/>
              </a:rPr>
              <a:t> container </a:t>
            </a:r>
            <a:r>
              <a:rPr lang="nl-NL" sz="1200" kern="1200" dirty="0" err="1" smtClean="0">
                <a:solidFill>
                  <a:schemeClr val="tx1"/>
                </a:solidFill>
                <a:effectLst/>
                <a:latin typeface="+mn-lt"/>
                <a:ea typeface="+mn-ea"/>
                <a:cs typeface="+mn-cs"/>
              </a:rPr>
              <a:t>undefined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containing</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all</a:t>
            </a:r>
            <a:r>
              <a:rPr lang="nl-NL" sz="1200" kern="1200" dirty="0" smtClean="0">
                <a:solidFill>
                  <a:schemeClr val="tx1"/>
                </a:solidFill>
                <a:effectLst/>
                <a:latin typeface="+mn-lt"/>
                <a:ea typeface="+mn-ea"/>
                <a:cs typeface="+mn-cs"/>
              </a:rPr>
              <a:t> changes. </a:t>
            </a:r>
            <a:r>
              <a:rPr lang="nl-NL" sz="1200" kern="1200" dirty="0" err="1" smtClean="0">
                <a:solidFill>
                  <a:schemeClr val="tx1"/>
                </a:solidFill>
                <a:effectLst/>
                <a:latin typeface="+mn-lt"/>
                <a:ea typeface="+mn-ea"/>
                <a:cs typeface="+mn-cs"/>
              </a:rPr>
              <a:t>Due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absence of a </a:t>
            </a:r>
            <a:r>
              <a:rPr lang="nl-NL" sz="1200" kern="1200" dirty="0" err="1" smtClean="0">
                <a:solidFill>
                  <a:schemeClr val="tx1"/>
                </a:solidFill>
                <a:effectLst/>
                <a:latin typeface="+mn-lt"/>
                <a:ea typeface="+mn-ea"/>
                <a:cs typeface="+mn-cs"/>
              </a:rPr>
              <a:t>group</a:t>
            </a:r>
            <a:r>
              <a:rPr lang="nl-NL" sz="1200" kern="1200" dirty="0" smtClean="0">
                <a:solidFill>
                  <a:schemeClr val="tx1"/>
                </a:solidFill>
                <a:effectLst/>
                <a:latin typeface="+mn-lt"/>
                <a:ea typeface="+mn-ea"/>
                <a:cs typeface="+mn-cs"/>
              </a:rPr>
              <a:t> container,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mining</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algorithm</a:t>
            </a:r>
            <a:r>
              <a:rPr lang="nl-NL" sz="1200" kern="1200" dirty="0" smtClean="0">
                <a:solidFill>
                  <a:schemeClr val="tx1"/>
                </a:solidFill>
                <a:effectLst/>
                <a:latin typeface="+mn-lt"/>
                <a:ea typeface="+mn-ea"/>
                <a:cs typeface="+mn-cs"/>
              </a:rPr>
              <a:t> does </a:t>
            </a:r>
            <a:r>
              <a:rPr lang="nl-NL" sz="1200" kern="1200" dirty="0" err="1" smtClean="0">
                <a:solidFill>
                  <a:schemeClr val="tx1"/>
                </a:solidFill>
                <a:effectLst/>
                <a:latin typeface="+mn-lt"/>
                <a:ea typeface="+mn-ea"/>
                <a:cs typeface="+mn-cs"/>
              </a:rPr>
              <a:t>not</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consider</a:t>
            </a:r>
            <a:r>
              <a:rPr lang="nl-NL" sz="1200" kern="1200" dirty="0" smtClean="0">
                <a:solidFill>
                  <a:schemeClr val="tx1"/>
                </a:solidFill>
                <a:effectLst/>
                <a:latin typeface="+mn-lt"/>
                <a:ea typeface="+mn-ea"/>
                <a:cs typeface="+mn-cs"/>
              </a:rPr>
              <a:t> changes in </a:t>
            </a:r>
            <a:r>
              <a:rPr lang="nl-NL" sz="1200" kern="1200" dirty="0" err="1" smtClean="0">
                <a:solidFill>
                  <a:schemeClr val="tx1"/>
                </a:solidFill>
                <a:effectLst/>
                <a:latin typeface="+mn-lt"/>
                <a:ea typeface="+mn-ea"/>
                <a:cs typeface="+mn-cs"/>
              </a:rPr>
              <a:t>this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group</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conclude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under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both</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configurations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there</a:t>
            </a:r>
            <a:r>
              <a:rPr lang="nl-NL" sz="1200" kern="1200" dirty="0" smtClean="0">
                <a:solidFill>
                  <a:schemeClr val="tx1"/>
                </a:solidFill>
                <a:effectLst/>
                <a:latin typeface="+mn-lt"/>
                <a:ea typeface="+mn-ea"/>
                <a:cs typeface="+mn-cs"/>
              </a:rPr>
              <a:t> are 9 </a:t>
            </a:r>
            <a:r>
              <a:rPr lang="nl-NL" sz="1200" kern="1200" dirty="0" err="1" smtClean="0">
                <a:solidFill>
                  <a:schemeClr val="tx1"/>
                </a:solidFill>
                <a:effectLst/>
                <a:latin typeface="+mn-lt"/>
                <a:ea typeface="+mn-ea"/>
                <a:cs typeface="+mn-cs"/>
              </a:rPr>
              <a:t>false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negatives</a:t>
            </a:r>
            <a:r>
              <a:rPr lang="nl-NL" sz="1200" kern="1200" dirty="0" smtClean="0">
                <a:solidFill>
                  <a:schemeClr val="tx1"/>
                </a:solidFill>
                <a:effectLst/>
                <a:latin typeface="+mn-lt"/>
                <a:ea typeface="+mn-ea"/>
                <a:cs typeface="+mn-cs"/>
              </a:rPr>
              <a:t>, 0 </a:t>
            </a:r>
            <a:r>
              <a:rPr lang="nl-NL" sz="1200" kern="1200" dirty="0" err="1" smtClean="0">
                <a:solidFill>
                  <a:schemeClr val="tx1"/>
                </a:solidFill>
                <a:effectLst/>
                <a:latin typeface="+mn-lt"/>
                <a:ea typeface="+mn-ea"/>
                <a:cs typeface="+mn-cs"/>
              </a:rPr>
              <a:t>true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positives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and</a:t>
            </a:r>
            <a:r>
              <a:rPr lang="nl-NL" sz="1200" kern="1200" dirty="0" smtClean="0">
                <a:solidFill>
                  <a:schemeClr val="tx1"/>
                </a:solidFill>
                <a:effectLst/>
                <a:latin typeface="+mn-lt"/>
                <a:ea typeface="+mn-ea"/>
                <a:cs typeface="+mn-cs"/>
              </a:rPr>
              <a:t> 0 </a:t>
            </a:r>
            <a:r>
              <a:rPr lang="nl-NL" sz="1200" kern="1200" dirty="0" err="1" smtClean="0">
                <a:solidFill>
                  <a:schemeClr val="tx1"/>
                </a:solidFill>
                <a:effectLst/>
                <a:latin typeface="+mn-lt"/>
                <a:ea typeface="+mn-ea"/>
                <a:cs typeface="+mn-cs"/>
              </a:rPr>
              <a:t>false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positives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with</a:t>
            </a:r>
            <a:r>
              <a:rPr lang="nl-NL" sz="1200" kern="1200" dirty="0" smtClean="0">
                <a:solidFill>
                  <a:schemeClr val="tx1"/>
                </a:solidFill>
                <a:effectLst/>
                <a:latin typeface="+mn-lt"/>
                <a:ea typeface="+mn-ea"/>
                <a:cs typeface="+mn-cs"/>
              </a:rPr>
              <a:t> respect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intuitive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pattern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resulting</a:t>
            </a:r>
            <a:r>
              <a:rPr lang="nl-NL" sz="1200" kern="1200" dirty="0" smtClean="0">
                <a:solidFill>
                  <a:schemeClr val="tx1"/>
                </a:solidFill>
                <a:effectLst/>
                <a:latin typeface="+mn-lt"/>
                <a:ea typeface="+mn-ea"/>
                <a:cs typeface="+mn-cs"/>
              </a:rPr>
              <a:t> in a </a:t>
            </a:r>
            <a:r>
              <a:rPr lang="nl-NL" sz="1200" kern="1200" dirty="0" err="1" smtClean="0">
                <a:solidFill>
                  <a:schemeClr val="tx1"/>
                </a:solidFill>
                <a:effectLst/>
                <a:latin typeface="+mn-lt"/>
                <a:ea typeface="+mn-ea"/>
                <a:cs typeface="+mn-cs"/>
              </a:rPr>
              <a:t>undefined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precision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division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by</a:t>
            </a:r>
            <a:r>
              <a:rPr lang="nl-NL" sz="1200" kern="1200" dirty="0" smtClean="0">
                <a:solidFill>
                  <a:schemeClr val="tx1"/>
                </a:solidFill>
                <a:effectLst/>
                <a:latin typeface="+mn-lt"/>
                <a:ea typeface="+mn-ea"/>
                <a:cs typeface="+mn-cs"/>
              </a:rPr>
              <a:t> zero) </a:t>
            </a:r>
            <a:r>
              <a:rPr lang="nl-NL" sz="1200" kern="1200" dirty="0" err="1" smtClean="0">
                <a:solidFill>
                  <a:schemeClr val="tx1"/>
                </a:solidFill>
                <a:effectLst/>
                <a:latin typeface="+mn-lt"/>
                <a:ea typeface="+mn-ea"/>
                <a:cs typeface="+mn-cs"/>
              </a:rPr>
              <a:t>and</a:t>
            </a:r>
            <a:r>
              <a:rPr lang="nl-NL" sz="1200" kern="1200" dirty="0" smtClean="0">
                <a:solidFill>
                  <a:schemeClr val="tx1"/>
                </a:solidFill>
                <a:effectLst/>
                <a:latin typeface="+mn-lt"/>
                <a:ea typeface="+mn-ea"/>
                <a:cs typeface="+mn-cs"/>
              </a:rPr>
              <a:t> zero </a:t>
            </a:r>
            <a:r>
              <a:rPr lang="nl-NL" sz="1200" kern="1200" dirty="0" err="1" smtClean="0">
                <a:solidFill>
                  <a:schemeClr val="tx1"/>
                </a:solidFill>
                <a:effectLst/>
                <a:latin typeface="+mn-lt"/>
                <a:ea typeface="+mn-ea"/>
                <a:cs typeface="+mn-cs"/>
              </a:rPr>
              <a:t>recall</a:t>
            </a:r>
            <a:r>
              <a:rPr lang="nl-NL" sz="1200" kern="1200" dirty="0" smtClean="0">
                <a:solidFill>
                  <a:schemeClr val="tx1"/>
                </a:solidFill>
                <a:effectLst/>
                <a:latin typeface="+mn-lt"/>
                <a:ea typeface="+mn-ea"/>
                <a:cs typeface="+mn-cs"/>
              </a:rPr>
              <a:t>.</a:t>
            </a:r>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nl-NL" dirty="0" smtClean="0"/>
          </a:p>
          <a:p>
            <a:r>
              <a:rPr lang="nl-NL" sz="1200" kern="1200" dirty="0" err="1" smtClean="0">
                <a:solidFill>
                  <a:schemeClr val="tx1"/>
                </a:solidFill>
                <a:effectLst/>
                <a:latin typeface="+mn-lt"/>
                <a:ea typeface="+mn-ea"/>
                <a:cs typeface="+mn-cs"/>
              </a:rPr>
              <a:t>Grouping</a:t>
            </a:r>
            <a:r>
              <a:rPr lang="nl-NL" sz="1200" kern="1200" dirty="0" smtClean="0">
                <a:solidFill>
                  <a:schemeClr val="tx1"/>
                </a:solidFill>
                <a:effectLst/>
                <a:latin typeface="+mn-lt"/>
                <a:ea typeface="+mn-ea"/>
                <a:cs typeface="+mn-cs"/>
              </a:rPr>
              <a:t> changes at </a:t>
            </a:r>
            <a:r>
              <a:rPr lang="nl-NL" sz="1200" kern="1200" dirty="0" err="1" smtClean="0">
                <a:solidFill>
                  <a:schemeClr val="tx1"/>
                </a:solidFill>
                <a:effectLst/>
                <a:latin typeface="+mn-lt"/>
                <a:ea typeface="+mn-ea"/>
                <a:cs typeface="+mn-cs"/>
              </a:rPr>
              <a:t>an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ASTNode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granularity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using</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same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equivalence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relation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yields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another</a:t>
            </a:r>
            <a:r>
              <a:rPr lang="nl-NL" sz="1200" kern="1200" dirty="0" smtClean="0">
                <a:solidFill>
                  <a:schemeClr val="tx1"/>
                </a:solidFill>
                <a:effectLst/>
                <a:latin typeface="+mn-lt"/>
                <a:ea typeface="+mn-ea"/>
                <a:cs typeface="+mn-cs"/>
              </a:rPr>
              <a:t> change </a:t>
            </a:r>
            <a:r>
              <a:rPr lang="nl-NL" sz="1200" kern="1200" dirty="0" err="1" smtClean="0">
                <a:solidFill>
                  <a:schemeClr val="tx1"/>
                </a:solidFill>
                <a:effectLst/>
                <a:latin typeface="+mn-lt"/>
                <a:ea typeface="+mn-ea"/>
                <a:cs typeface="+mn-cs"/>
              </a:rPr>
              <a:t>pattern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insert</a:t>
            </a:r>
            <a:r>
              <a:rPr lang="nl-NL" sz="1200" kern="1200" dirty="0" smtClean="0">
                <a:solidFill>
                  <a:schemeClr val="tx1"/>
                </a:solidFill>
                <a:effectLst/>
                <a:latin typeface="+mn-lt"/>
                <a:ea typeface="+mn-ea"/>
                <a:cs typeface="+mn-cs"/>
              </a:rPr>
              <a:t> of </a:t>
            </a:r>
            <a:r>
              <a:rPr lang="nl-NL" sz="1200" kern="1200" dirty="0" err="1" smtClean="0">
                <a:solidFill>
                  <a:schemeClr val="tx1"/>
                </a:solidFill>
                <a:effectLst/>
                <a:latin typeface="+mn-lt"/>
                <a:ea typeface="+mn-ea"/>
                <a:cs typeface="+mn-cs"/>
              </a:rPr>
              <a:t>QualifiedName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exapus.model.forest</a:t>
            </a:r>
            <a:r>
              <a:rPr lang="nl-NL" sz="1200" kern="1200" dirty="0" smtClean="0">
                <a:solidFill>
                  <a:schemeClr val="tx1"/>
                </a:solidFill>
                <a:effectLst/>
                <a:latin typeface="+mn-lt"/>
                <a:ea typeface="+mn-ea"/>
                <a:cs typeface="+mn-cs"/>
              </a:rPr>
              <a:t> at </a:t>
            </a:r>
            <a:r>
              <a:rPr lang="nl-NL" sz="1200" kern="1200" dirty="0" err="1" smtClean="0">
                <a:solidFill>
                  <a:schemeClr val="tx1"/>
                </a:solidFill>
                <a:effectLst/>
                <a:latin typeface="+mn-lt"/>
                <a:ea typeface="+mn-ea"/>
                <a:cs typeface="+mn-cs"/>
              </a:rPr>
              <a:t>structural</a:t>
            </a:r>
            <a:r>
              <a:rPr lang="nl-NL" sz="1200" kern="1200" dirty="0" smtClean="0">
                <a:solidFill>
                  <a:schemeClr val="tx1"/>
                </a:solidFill>
                <a:effectLst/>
                <a:latin typeface="+mn-lt"/>
                <a:ea typeface="+mn-ea"/>
                <a:cs typeface="+mn-cs"/>
              </a:rPr>
              <a:t> </a:t>
            </a:r>
            <a:endParaRPr lang="nl-NL" dirty="0" smtClean="0"/>
          </a:p>
          <a:p>
            <a:r>
              <a:rPr lang="nl-NL" sz="1200" kern="1200" dirty="0" smtClean="0">
                <a:solidFill>
                  <a:schemeClr val="tx1"/>
                </a:solidFill>
                <a:effectLst/>
                <a:latin typeface="+mn-lt"/>
                <a:ea typeface="+mn-ea"/>
                <a:cs typeface="+mn-cs"/>
              </a:rPr>
              <a:t>property </a:t>
            </a:r>
            <a:r>
              <a:rPr lang="nl-NL" sz="1200" kern="1200" dirty="0" err="1" smtClean="0">
                <a:solidFill>
                  <a:schemeClr val="tx1"/>
                </a:solidFill>
                <a:effectLst/>
                <a:latin typeface="+mn-lt"/>
                <a:ea typeface="+mn-ea"/>
                <a:cs typeface="+mn-cs"/>
              </a:rPr>
              <a:t>qualifier</a:t>
            </a:r>
            <a:r>
              <a:rPr lang="nl-NL" sz="1200" kern="1200" dirty="0" smtClean="0">
                <a:solidFill>
                  <a:schemeClr val="tx1"/>
                </a:solidFill>
                <a:effectLst/>
                <a:latin typeface="+mn-lt"/>
                <a:ea typeface="+mn-ea"/>
                <a:cs typeface="+mn-cs"/>
              </a:rPr>
              <a:t> of </a:t>
            </a:r>
            <a:r>
              <a:rPr lang="nl-NL" sz="1200" kern="1200" dirty="0" err="1" smtClean="0">
                <a:solidFill>
                  <a:schemeClr val="tx1"/>
                </a:solidFill>
                <a:effectLst/>
                <a:latin typeface="+mn-lt"/>
                <a:ea typeface="+mn-ea"/>
                <a:cs typeface="+mn-cs"/>
              </a:rPr>
              <a:t>any</a:t>
            </a:r>
            <a:r>
              <a:rPr lang="nl-NL" sz="1200" kern="1200" dirty="0" smtClean="0">
                <a:solidFill>
                  <a:schemeClr val="tx1"/>
                </a:solidFill>
                <a:effectLst/>
                <a:latin typeface="+mn-lt"/>
                <a:ea typeface="+mn-ea"/>
                <a:cs typeface="+mn-cs"/>
              </a:rPr>
              <a:t> type of </a:t>
            </a:r>
            <a:r>
              <a:rPr lang="nl-NL" sz="1200" kern="1200" dirty="0" err="1" smtClean="0">
                <a:solidFill>
                  <a:schemeClr val="tx1"/>
                </a:solidFill>
                <a:effectLst/>
                <a:latin typeface="+mn-lt"/>
                <a:ea typeface="+mn-ea"/>
                <a:cs typeface="+mn-cs"/>
              </a:rPr>
              <a:t>ASTNode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having</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this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structural</a:t>
            </a:r>
            <a:r>
              <a:rPr lang="nl-NL" sz="1200" kern="1200" dirty="0" smtClean="0">
                <a:solidFill>
                  <a:schemeClr val="tx1"/>
                </a:solidFill>
                <a:effectLst/>
                <a:latin typeface="+mn-lt"/>
                <a:ea typeface="+mn-ea"/>
                <a:cs typeface="+mn-cs"/>
              </a:rPr>
              <a:t> property (e.g. </a:t>
            </a:r>
            <a:r>
              <a:rPr lang="nl-NL" sz="1200" kern="1200" dirty="0" err="1" smtClean="0">
                <a:solidFill>
                  <a:schemeClr val="tx1"/>
                </a:solidFill>
                <a:effectLst/>
                <a:latin typeface="+mn-lt"/>
                <a:ea typeface="+mn-ea"/>
                <a:cs typeface="+mn-cs"/>
              </a:rPr>
              <a:t>Qual</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ifiedName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NameQualifiedType</a:t>
            </a:r>
            <a:r>
              <a:rPr lang="nl-NL" sz="1200" kern="1200" dirty="0" smtClean="0">
                <a:solidFill>
                  <a:schemeClr val="tx1"/>
                </a:solidFill>
                <a:effectLst/>
                <a:latin typeface="+mn-lt"/>
                <a:ea typeface="+mn-ea"/>
                <a:cs typeface="+mn-cs"/>
              </a:rPr>
              <a:t>) ”. </a:t>
            </a:r>
            <a:r>
              <a:rPr lang="nl-NL" sz="1200" kern="1200" dirty="0" err="1" smtClean="0">
                <a:solidFill>
                  <a:schemeClr val="tx1"/>
                </a:solidFill>
                <a:effectLst/>
                <a:latin typeface="+mn-lt"/>
                <a:ea typeface="+mn-ea"/>
                <a:cs typeface="+mn-cs"/>
              </a:rPr>
              <a:t>Note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that</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this</a:t>
            </a:r>
            <a:r>
              <a:rPr lang="nl-NL" sz="1200" kern="1200" dirty="0" smtClean="0">
                <a:solidFill>
                  <a:schemeClr val="tx1"/>
                </a:solidFill>
                <a:effectLst/>
                <a:latin typeface="+mn-lt"/>
                <a:ea typeface="+mn-ea"/>
                <a:cs typeface="+mn-cs"/>
              </a:rPr>
              <a:t> change </a:t>
            </a:r>
            <a:r>
              <a:rPr lang="nl-NL" sz="1200" kern="1200" dirty="0" err="1" smtClean="0">
                <a:solidFill>
                  <a:schemeClr val="tx1"/>
                </a:solidFill>
                <a:effectLst/>
                <a:latin typeface="+mn-lt"/>
                <a:ea typeface="+mn-ea"/>
                <a:cs typeface="+mn-cs"/>
              </a:rPr>
              <a:t>pattern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can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be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applied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all</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QualifiedName’s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including</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nested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ones</a:t>
            </a:r>
            <a:r>
              <a:rPr lang="nl-NL" sz="1200" kern="1200" dirty="0" smtClean="0">
                <a:solidFill>
                  <a:schemeClr val="tx1"/>
                </a:solidFill>
                <a:effectLst/>
                <a:latin typeface="+mn-lt"/>
                <a:ea typeface="+mn-ea"/>
                <a:cs typeface="+mn-cs"/>
              </a:rPr>
              <a:t>. The </a:t>
            </a:r>
            <a:r>
              <a:rPr lang="nl-NL" sz="1200" kern="1200" dirty="0" err="1" smtClean="0">
                <a:solidFill>
                  <a:schemeClr val="tx1"/>
                </a:solidFill>
                <a:effectLst/>
                <a:latin typeface="+mn-lt"/>
                <a:ea typeface="+mn-ea"/>
                <a:cs typeface="+mn-cs"/>
              </a:rPr>
              <a:t>compilation</a:t>
            </a:r>
            <a:r>
              <a:rPr lang="nl-NL" sz="1200" kern="1200" dirty="0" smtClean="0">
                <a:solidFill>
                  <a:schemeClr val="tx1"/>
                </a:solidFill>
                <a:effectLst/>
                <a:latin typeface="+mn-lt"/>
                <a:ea typeface="+mn-ea"/>
                <a:cs typeface="+mn-cs"/>
              </a:rPr>
              <a:t> unit </a:t>
            </a:r>
            <a:r>
              <a:rPr lang="nl-NL" sz="1200" kern="1200" dirty="0" err="1" smtClean="0">
                <a:solidFill>
                  <a:schemeClr val="tx1"/>
                </a:solidFill>
                <a:effectLst/>
                <a:latin typeface="+mn-lt"/>
                <a:ea typeface="+mn-ea"/>
                <a:cs typeface="+mn-cs"/>
              </a:rPr>
              <a:t>under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investigation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contains</a:t>
            </a:r>
            <a:r>
              <a:rPr lang="nl-NL" sz="1200" kern="1200" dirty="0" smtClean="0">
                <a:solidFill>
                  <a:schemeClr val="tx1"/>
                </a:solidFill>
                <a:effectLst/>
                <a:latin typeface="+mn-lt"/>
                <a:ea typeface="+mn-ea"/>
                <a:cs typeface="+mn-cs"/>
              </a:rPr>
              <a:t> 57 of </a:t>
            </a:r>
            <a:r>
              <a:rPr lang="nl-NL" sz="1200" kern="1200" dirty="0" err="1" smtClean="0">
                <a:solidFill>
                  <a:schemeClr val="tx1"/>
                </a:solidFill>
                <a:effectLst/>
                <a:latin typeface="+mn-lt"/>
                <a:ea typeface="+mn-ea"/>
                <a:cs typeface="+mn-cs"/>
              </a:rPr>
              <a:t>such</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nodes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conclude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there</a:t>
            </a:r>
            <a:r>
              <a:rPr lang="nl-NL" sz="1200" kern="1200" dirty="0" smtClean="0">
                <a:solidFill>
                  <a:schemeClr val="tx1"/>
                </a:solidFill>
                <a:effectLst/>
                <a:latin typeface="+mn-lt"/>
                <a:ea typeface="+mn-ea"/>
                <a:cs typeface="+mn-cs"/>
              </a:rPr>
              <a:t> are 0 </a:t>
            </a:r>
            <a:r>
              <a:rPr lang="nl-NL" sz="1200" kern="1200" dirty="0" err="1" smtClean="0">
                <a:solidFill>
                  <a:schemeClr val="tx1"/>
                </a:solidFill>
                <a:effectLst/>
                <a:latin typeface="+mn-lt"/>
                <a:ea typeface="+mn-ea"/>
                <a:cs typeface="+mn-cs"/>
              </a:rPr>
              <a:t>false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negatives</a:t>
            </a:r>
            <a:r>
              <a:rPr lang="nl-NL" sz="1200" kern="1200" dirty="0" smtClean="0">
                <a:solidFill>
                  <a:schemeClr val="tx1"/>
                </a:solidFill>
                <a:effectLst/>
                <a:latin typeface="+mn-lt"/>
                <a:ea typeface="+mn-ea"/>
                <a:cs typeface="+mn-cs"/>
              </a:rPr>
              <a:t>, 9 </a:t>
            </a:r>
            <a:r>
              <a:rPr lang="nl-NL" sz="1200" kern="1200" dirty="0" err="1" smtClean="0">
                <a:solidFill>
                  <a:schemeClr val="tx1"/>
                </a:solidFill>
                <a:effectLst/>
                <a:latin typeface="+mn-lt"/>
                <a:ea typeface="+mn-ea"/>
                <a:cs typeface="+mn-cs"/>
              </a:rPr>
              <a:t>true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positives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and</a:t>
            </a:r>
            <a:r>
              <a:rPr lang="nl-NL" sz="1200" kern="1200" dirty="0" smtClean="0">
                <a:solidFill>
                  <a:schemeClr val="tx1"/>
                </a:solidFill>
                <a:effectLst/>
                <a:latin typeface="+mn-lt"/>
                <a:ea typeface="+mn-ea"/>
                <a:cs typeface="+mn-cs"/>
              </a:rPr>
              <a:t> 48 </a:t>
            </a:r>
            <a:r>
              <a:rPr lang="nl-NL" sz="1200" kern="1200" dirty="0" err="1" smtClean="0">
                <a:solidFill>
                  <a:schemeClr val="tx1"/>
                </a:solidFill>
                <a:effectLst/>
                <a:latin typeface="+mn-lt"/>
                <a:ea typeface="+mn-ea"/>
                <a:cs typeface="+mn-cs"/>
              </a:rPr>
              <a:t>false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positives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with</a:t>
            </a:r>
            <a:r>
              <a:rPr lang="nl-NL" sz="1200" kern="1200" dirty="0" smtClean="0">
                <a:solidFill>
                  <a:schemeClr val="tx1"/>
                </a:solidFill>
                <a:effectLst/>
                <a:latin typeface="+mn-lt"/>
                <a:ea typeface="+mn-ea"/>
                <a:cs typeface="+mn-cs"/>
              </a:rPr>
              <a:t> respect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intuitive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pattern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resulting</a:t>
            </a:r>
            <a:r>
              <a:rPr lang="nl-NL" sz="1200" kern="1200" dirty="0" smtClean="0">
                <a:solidFill>
                  <a:schemeClr val="tx1"/>
                </a:solidFill>
                <a:effectLst/>
                <a:latin typeface="+mn-lt"/>
                <a:ea typeface="+mn-ea"/>
                <a:cs typeface="+mn-cs"/>
              </a:rPr>
              <a:t> in a </a:t>
            </a:r>
            <a:r>
              <a:rPr lang="nl-NL" sz="1200" kern="1200" dirty="0" err="1" smtClean="0">
                <a:solidFill>
                  <a:schemeClr val="tx1"/>
                </a:solidFill>
                <a:effectLst/>
                <a:latin typeface="+mn-lt"/>
                <a:ea typeface="+mn-ea"/>
                <a:cs typeface="+mn-cs"/>
              </a:rPr>
              <a:t>recall</a:t>
            </a:r>
            <a:r>
              <a:rPr lang="nl-NL" sz="1200" kern="1200" dirty="0" smtClean="0">
                <a:solidFill>
                  <a:schemeClr val="tx1"/>
                </a:solidFill>
                <a:effectLst/>
                <a:latin typeface="+mn-lt"/>
                <a:ea typeface="+mn-ea"/>
                <a:cs typeface="+mn-cs"/>
              </a:rPr>
              <a:t> of 9/(9 + 0) = 100% </a:t>
            </a:r>
            <a:r>
              <a:rPr lang="nl-NL" sz="1200" kern="1200" dirty="0" err="1" smtClean="0">
                <a:solidFill>
                  <a:schemeClr val="tx1"/>
                </a:solidFill>
                <a:effectLst/>
                <a:latin typeface="+mn-lt"/>
                <a:ea typeface="+mn-ea"/>
                <a:cs typeface="+mn-cs"/>
              </a:rPr>
              <a:t>and</a:t>
            </a:r>
            <a:r>
              <a:rPr lang="nl-NL" sz="1200" kern="1200" dirty="0" smtClean="0">
                <a:solidFill>
                  <a:schemeClr val="tx1"/>
                </a:solidFill>
                <a:effectLst/>
                <a:latin typeface="+mn-lt"/>
                <a:ea typeface="+mn-ea"/>
                <a:cs typeface="+mn-cs"/>
              </a:rPr>
              <a:t> a </a:t>
            </a:r>
            <a:r>
              <a:rPr lang="nl-NL" sz="1200" kern="1200" dirty="0" err="1" smtClean="0">
                <a:solidFill>
                  <a:schemeClr val="tx1"/>
                </a:solidFill>
                <a:effectLst/>
                <a:latin typeface="+mn-lt"/>
                <a:ea typeface="+mn-ea"/>
                <a:cs typeface="+mn-cs"/>
              </a:rPr>
              <a:t>precision</a:t>
            </a:r>
            <a:r>
              <a:rPr lang="nl-NL" sz="1200" kern="1200" dirty="0" smtClean="0">
                <a:solidFill>
                  <a:schemeClr val="tx1"/>
                </a:solidFill>
                <a:effectLst/>
                <a:latin typeface="+mn-lt"/>
                <a:ea typeface="+mn-ea"/>
                <a:cs typeface="+mn-cs"/>
              </a:rPr>
              <a:t> of 9/(9 + 48) = 16%. </a:t>
            </a:r>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err="1" smtClean="0">
                <a:solidFill>
                  <a:schemeClr val="tx1"/>
                </a:solidFill>
                <a:effectLst/>
                <a:latin typeface="+mn-lt"/>
                <a:ea typeface="+mn-ea"/>
                <a:cs typeface="+mn-cs"/>
              </a:rPr>
              <a:t>Grouping</a:t>
            </a:r>
            <a:r>
              <a:rPr lang="nl-NL" sz="1200" kern="1200" dirty="0" smtClean="0">
                <a:solidFill>
                  <a:schemeClr val="tx1"/>
                </a:solidFill>
                <a:effectLst/>
                <a:latin typeface="+mn-lt"/>
                <a:ea typeface="+mn-ea"/>
                <a:cs typeface="+mn-cs"/>
              </a:rPr>
              <a:t> changes at </a:t>
            </a:r>
            <a:r>
              <a:rPr lang="nl-NL" sz="1200" kern="1200" dirty="0" err="1" smtClean="0">
                <a:solidFill>
                  <a:schemeClr val="tx1"/>
                </a:solidFill>
                <a:effectLst/>
                <a:latin typeface="+mn-lt"/>
                <a:ea typeface="+mn-ea"/>
                <a:cs typeface="+mn-cs"/>
              </a:rPr>
              <a:t>an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ImportDeclaration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granularity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using</a:t>
            </a:r>
            <a:r>
              <a:rPr lang="nl-NL" sz="1200" kern="1200" dirty="0" smtClean="0">
                <a:solidFill>
                  <a:schemeClr val="tx1"/>
                </a:solidFill>
                <a:effectLst/>
                <a:latin typeface="+mn-lt"/>
                <a:ea typeface="+mn-ea"/>
                <a:cs typeface="+mn-cs"/>
              </a:rPr>
              <a:t> a full change </a:t>
            </a:r>
            <a:r>
              <a:rPr lang="nl-NL" sz="1200" kern="1200" dirty="0" err="1" smtClean="0">
                <a:solidFill>
                  <a:schemeClr val="tx1"/>
                </a:solidFill>
                <a:effectLst/>
                <a:latin typeface="+mn-lt"/>
                <a:ea typeface="+mn-ea"/>
                <a:cs typeface="+mn-cs"/>
              </a:rPr>
              <a:t>oper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ation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equality</a:t>
            </a:r>
            <a:r>
              <a:rPr lang="nl-NL" sz="1200" kern="1200" dirty="0" smtClean="0">
                <a:solidFill>
                  <a:schemeClr val="tx1"/>
                </a:solidFill>
                <a:effectLst/>
                <a:latin typeface="+mn-lt"/>
                <a:ea typeface="+mn-ea"/>
                <a:cs typeface="+mn-cs"/>
              </a:rPr>
              <a:t>, full change subject </a:t>
            </a:r>
            <a:r>
              <a:rPr lang="nl-NL" sz="1200" kern="1200" dirty="0" err="1" smtClean="0">
                <a:solidFill>
                  <a:schemeClr val="tx1"/>
                </a:solidFill>
                <a:effectLst/>
                <a:latin typeface="+mn-lt"/>
                <a:ea typeface="+mn-ea"/>
                <a:cs typeface="+mn-cs"/>
              </a:rPr>
              <a:t>equality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and</a:t>
            </a:r>
            <a:r>
              <a:rPr lang="nl-NL" sz="1200" kern="1200" dirty="0" smtClean="0">
                <a:solidFill>
                  <a:schemeClr val="tx1"/>
                </a:solidFill>
                <a:effectLst/>
                <a:latin typeface="+mn-lt"/>
                <a:ea typeface="+mn-ea"/>
                <a:cs typeface="+mn-cs"/>
              </a:rPr>
              <a:t> exact </a:t>
            </a:r>
            <a:r>
              <a:rPr lang="nl-NL" sz="1200" kern="1200" dirty="0" err="1" smtClean="0">
                <a:solidFill>
                  <a:schemeClr val="tx1"/>
                </a:solidFill>
                <a:effectLst/>
                <a:latin typeface="+mn-lt"/>
                <a:ea typeface="+mn-ea"/>
                <a:cs typeface="+mn-cs"/>
              </a:rPr>
              <a:t>location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contextual</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equality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yields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change </a:t>
            </a:r>
            <a:r>
              <a:rPr lang="nl-NL" sz="1200" kern="1200" dirty="0" err="1" smtClean="0">
                <a:solidFill>
                  <a:schemeClr val="tx1"/>
                </a:solidFill>
                <a:effectLst/>
                <a:latin typeface="+mn-lt"/>
                <a:ea typeface="+mn-ea"/>
                <a:cs typeface="+mn-cs"/>
              </a:rPr>
              <a:t>pattern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insert</a:t>
            </a:r>
            <a:r>
              <a:rPr lang="nl-NL" sz="1200" kern="1200" dirty="0" smtClean="0">
                <a:solidFill>
                  <a:schemeClr val="tx1"/>
                </a:solidFill>
                <a:effectLst/>
                <a:latin typeface="+mn-lt"/>
                <a:ea typeface="+mn-ea"/>
                <a:cs typeface="+mn-cs"/>
              </a:rPr>
              <a:t> of </a:t>
            </a:r>
            <a:r>
              <a:rPr lang="nl-NL" sz="1200" kern="1200" dirty="0" err="1" smtClean="0">
                <a:solidFill>
                  <a:schemeClr val="tx1"/>
                </a:solidFill>
                <a:effectLst/>
                <a:latin typeface="+mn-lt"/>
                <a:ea typeface="+mn-ea"/>
                <a:cs typeface="+mn-cs"/>
              </a:rPr>
              <a:t>QualifiedName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exapus.model.forest</a:t>
            </a:r>
            <a:r>
              <a:rPr lang="nl-NL" sz="1200" kern="1200" dirty="0" smtClean="0">
                <a:solidFill>
                  <a:schemeClr val="tx1"/>
                </a:solidFill>
                <a:effectLst/>
                <a:latin typeface="+mn-lt"/>
                <a:ea typeface="+mn-ea"/>
                <a:cs typeface="+mn-cs"/>
              </a:rPr>
              <a:t> at </a:t>
            </a:r>
            <a:r>
              <a:rPr lang="nl-NL" sz="1200" kern="1200" dirty="0" err="1" smtClean="0">
                <a:solidFill>
                  <a:schemeClr val="tx1"/>
                </a:solidFill>
                <a:effectLst/>
                <a:latin typeface="+mn-lt"/>
                <a:ea typeface="+mn-ea"/>
                <a:cs typeface="+mn-cs"/>
              </a:rPr>
              <a:t>position</a:t>
            </a:r>
            <a:r>
              <a:rPr lang="nl-NL" sz="1200" kern="1200" dirty="0" smtClean="0">
                <a:solidFill>
                  <a:schemeClr val="tx1"/>
                </a:solidFill>
                <a:effectLst/>
                <a:latin typeface="+mn-lt"/>
                <a:ea typeface="+mn-ea"/>
                <a:cs typeface="+mn-cs"/>
              </a:rPr>
              <a:t> [:name :</a:t>
            </a:r>
            <a:r>
              <a:rPr lang="nl-NL" sz="1200" kern="1200" dirty="0" err="1" smtClean="0">
                <a:solidFill>
                  <a:schemeClr val="tx1"/>
                </a:solidFill>
                <a:effectLst/>
                <a:latin typeface="+mn-lt"/>
                <a:ea typeface="+mn-ea"/>
                <a:cs typeface="+mn-cs"/>
              </a:rPr>
              <a:t>qualifier</a:t>
            </a:r>
            <a:r>
              <a:rPr lang="nl-NL" sz="1200" kern="1200" dirty="0" smtClean="0">
                <a:solidFill>
                  <a:schemeClr val="tx1"/>
                </a:solidFill>
                <a:effectLst/>
                <a:latin typeface="+mn-lt"/>
                <a:ea typeface="+mn-ea"/>
                <a:cs typeface="+mn-cs"/>
              </a:rPr>
              <a:t>] in </a:t>
            </a:r>
            <a:r>
              <a:rPr lang="nl-NL" sz="1200" kern="1200" dirty="0" err="1" smtClean="0">
                <a:solidFill>
                  <a:schemeClr val="tx1"/>
                </a:solidFill>
                <a:effectLst/>
                <a:latin typeface="+mn-lt"/>
                <a:ea typeface="+mn-ea"/>
                <a:cs typeface="+mn-cs"/>
              </a:rPr>
              <a:t>ImportDeclarations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with</a:t>
            </a:r>
            <a:r>
              <a:rPr lang="nl-NL" sz="1200" kern="1200" dirty="0" smtClean="0">
                <a:solidFill>
                  <a:schemeClr val="tx1"/>
                </a:solidFill>
                <a:effectLst/>
                <a:latin typeface="+mn-lt"/>
                <a:ea typeface="+mn-ea"/>
                <a:cs typeface="+mn-cs"/>
              </a:rPr>
              <a:t> support 9. As </a:t>
            </a:r>
            <a:r>
              <a:rPr lang="nl-NL" sz="1200" kern="1200" dirty="0" err="1" smtClean="0">
                <a:solidFill>
                  <a:schemeClr val="tx1"/>
                </a:solidFill>
                <a:effectLst/>
                <a:latin typeface="+mn-lt"/>
                <a:ea typeface="+mn-ea"/>
                <a:cs typeface="+mn-cs"/>
              </a:rPr>
              <a:t>such</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pattern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can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be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applied</a:t>
            </a:r>
            <a:r>
              <a:rPr lang="nl-NL" sz="1200" kern="1200" dirty="0" smtClean="0">
                <a:solidFill>
                  <a:schemeClr val="tx1"/>
                </a:solidFill>
                <a:effectLst/>
                <a:latin typeface="+mn-lt"/>
                <a:ea typeface="+mn-ea"/>
                <a:cs typeface="+mn-cs"/>
              </a:rPr>
              <a:t> at </a:t>
            </a:r>
            <a:r>
              <a:rPr lang="nl-NL" sz="1200" kern="1200" dirty="0" err="1" smtClean="0">
                <a:solidFill>
                  <a:schemeClr val="tx1"/>
                </a:solidFill>
                <a:effectLst/>
                <a:latin typeface="+mn-lt"/>
                <a:ea typeface="+mn-ea"/>
                <a:cs typeface="+mn-cs"/>
              </a:rPr>
              <a:t>all</a:t>
            </a:r>
            <a:r>
              <a:rPr lang="nl-NL" sz="1200" kern="1200" dirty="0" smtClean="0">
                <a:solidFill>
                  <a:schemeClr val="tx1"/>
                </a:solidFill>
                <a:effectLst/>
                <a:latin typeface="+mn-lt"/>
                <a:ea typeface="+mn-ea"/>
                <a:cs typeface="+mn-cs"/>
              </a:rPr>
              <a:t> AST </a:t>
            </a:r>
            <a:r>
              <a:rPr lang="nl-NL" sz="1200" kern="1200" dirty="0" err="1" smtClean="0">
                <a:solidFill>
                  <a:schemeClr val="tx1"/>
                </a:solidFill>
                <a:effectLst/>
                <a:latin typeface="+mn-lt"/>
                <a:ea typeface="+mn-ea"/>
                <a:cs typeface="+mn-cs"/>
              </a:rPr>
              <a:t>nodes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that</a:t>
            </a:r>
            <a:r>
              <a:rPr lang="nl-NL" sz="1200" kern="1200" dirty="0" smtClean="0">
                <a:solidFill>
                  <a:schemeClr val="tx1"/>
                </a:solidFill>
                <a:effectLst/>
                <a:latin typeface="+mn-lt"/>
                <a:ea typeface="+mn-ea"/>
                <a:cs typeface="+mn-cs"/>
              </a:rPr>
              <a:t> are </a:t>
            </a:r>
            <a:r>
              <a:rPr lang="nl-NL" sz="1200" kern="1200" dirty="0" err="1" smtClean="0">
                <a:solidFill>
                  <a:schemeClr val="tx1"/>
                </a:solidFill>
                <a:effectLst/>
                <a:latin typeface="+mn-lt"/>
                <a:ea typeface="+mn-ea"/>
                <a:cs typeface="+mn-cs"/>
              </a:rPr>
              <a:t>ImportDeclarations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with</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their</a:t>
            </a:r>
            <a:r>
              <a:rPr lang="nl-NL" sz="1200" kern="1200" dirty="0" smtClean="0">
                <a:solidFill>
                  <a:schemeClr val="tx1"/>
                </a:solidFill>
                <a:effectLst/>
                <a:latin typeface="+mn-lt"/>
                <a:ea typeface="+mn-ea"/>
                <a:cs typeface="+mn-cs"/>
              </a:rPr>
              <a:t> name </a:t>
            </a:r>
            <a:r>
              <a:rPr lang="nl-NL" sz="1200" kern="1200" dirty="0" err="1" smtClean="0">
                <a:solidFill>
                  <a:schemeClr val="tx1"/>
                </a:solidFill>
                <a:effectLst/>
                <a:latin typeface="+mn-lt"/>
                <a:ea typeface="+mn-ea"/>
                <a:cs typeface="+mn-cs"/>
              </a:rPr>
              <a:t>being</a:t>
            </a:r>
            <a:r>
              <a:rPr lang="nl-NL" sz="1200" kern="1200" dirty="0" smtClean="0">
                <a:solidFill>
                  <a:schemeClr val="tx1"/>
                </a:solidFill>
                <a:effectLst/>
                <a:latin typeface="+mn-lt"/>
                <a:ea typeface="+mn-ea"/>
                <a:cs typeface="+mn-cs"/>
              </a:rPr>
              <a:t> a </a:t>
            </a:r>
            <a:r>
              <a:rPr lang="nl-NL" sz="1200" kern="1200" dirty="0" err="1" smtClean="0">
                <a:solidFill>
                  <a:schemeClr val="tx1"/>
                </a:solidFill>
                <a:effectLst/>
                <a:latin typeface="+mn-lt"/>
                <a:ea typeface="+mn-ea"/>
                <a:cs typeface="+mn-cs"/>
              </a:rPr>
              <a:t>QualifiedName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This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includes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all</a:t>
            </a:r>
            <a:r>
              <a:rPr lang="nl-NL" sz="1200" kern="1200" dirty="0" smtClean="0">
                <a:solidFill>
                  <a:schemeClr val="tx1"/>
                </a:solidFill>
                <a:effectLst/>
                <a:latin typeface="+mn-lt"/>
                <a:ea typeface="+mn-ea"/>
                <a:cs typeface="+mn-cs"/>
              </a:rPr>
              <a:t> 15 import </a:t>
            </a:r>
            <a:r>
              <a:rPr lang="nl-NL" sz="1200" kern="1200" dirty="0" err="1" smtClean="0">
                <a:solidFill>
                  <a:schemeClr val="tx1"/>
                </a:solidFill>
                <a:effectLst/>
                <a:latin typeface="+mn-lt"/>
                <a:ea typeface="+mn-ea"/>
                <a:cs typeface="+mn-cs"/>
              </a:rPr>
              <a:t>declarations</a:t>
            </a:r>
            <a:r>
              <a:rPr lang="nl-NL" sz="1200" kern="1200" dirty="0" smtClean="0">
                <a:solidFill>
                  <a:schemeClr val="tx1"/>
                </a:solidFill>
                <a:effectLst/>
                <a:latin typeface="+mn-lt"/>
                <a:ea typeface="+mn-ea"/>
                <a:cs typeface="+mn-cs"/>
              </a:rPr>
              <a:t> in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source AST; </a:t>
            </a:r>
            <a:r>
              <a:rPr lang="nl-NL" sz="1200" kern="1200" dirty="0" err="1" smtClean="0">
                <a:solidFill>
                  <a:schemeClr val="tx1"/>
                </a:solidFill>
                <a:effectLst/>
                <a:latin typeface="+mn-lt"/>
                <a:ea typeface="+mn-ea"/>
                <a:cs typeface="+mn-cs"/>
              </a:rPr>
              <a:t>for</a:t>
            </a:r>
            <a:r>
              <a:rPr lang="nl-NL" sz="1200" kern="1200" dirty="0" smtClean="0">
                <a:solidFill>
                  <a:schemeClr val="tx1"/>
                </a:solidFill>
                <a:effectLst/>
                <a:latin typeface="+mn-lt"/>
                <a:ea typeface="+mn-ea"/>
                <a:cs typeface="+mn-cs"/>
              </a:rPr>
              <a:t> ex- </a:t>
            </a:r>
            <a:r>
              <a:rPr lang="nl-NL" sz="1200" kern="1200" dirty="0" err="1" smtClean="0">
                <a:solidFill>
                  <a:schemeClr val="tx1"/>
                </a:solidFill>
                <a:effectLst/>
                <a:latin typeface="+mn-lt"/>
                <a:ea typeface="+mn-ea"/>
                <a:cs typeface="+mn-cs"/>
              </a:rPr>
              <a:t>ample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pattern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can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be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applied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import </a:t>
            </a:r>
            <a:r>
              <a:rPr lang="nl-NL" sz="1200" kern="1200" dirty="0" err="1" smtClean="0">
                <a:solidFill>
                  <a:schemeClr val="tx1"/>
                </a:solidFill>
                <a:effectLst/>
                <a:latin typeface="+mn-lt"/>
                <a:ea typeface="+mn-ea"/>
                <a:cs typeface="+mn-cs"/>
              </a:rPr>
              <a:t>com.google.common.collect.Iterables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resulting</a:t>
            </a:r>
            <a:r>
              <a:rPr lang="nl-NL" sz="1200" kern="1200" dirty="0" smtClean="0">
                <a:solidFill>
                  <a:schemeClr val="tx1"/>
                </a:solidFill>
                <a:effectLst/>
                <a:latin typeface="+mn-lt"/>
                <a:ea typeface="+mn-ea"/>
                <a:cs typeface="+mn-cs"/>
              </a:rPr>
              <a:t> in import </a:t>
            </a:r>
            <a:r>
              <a:rPr lang="nl-NL" sz="1200" kern="1200" dirty="0" err="1" smtClean="0">
                <a:solidFill>
                  <a:schemeClr val="tx1"/>
                </a:solidFill>
                <a:effectLst/>
                <a:latin typeface="+mn-lt"/>
                <a:ea typeface="+mn-ea"/>
                <a:cs typeface="+mn-cs"/>
              </a:rPr>
              <a:t>exapus.model.forest.Iterables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Thus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pattern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can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be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ap</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plied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15 AST </a:t>
            </a:r>
            <a:r>
              <a:rPr lang="nl-NL" sz="1200" kern="1200" dirty="0" err="1" smtClean="0">
                <a:solidFill>
                  <a:schemeClr val="tx1"/>
                </a:solidFill>
                <a:effectLst/>
                <a:latin typeface="+mn-lt"/>
                <a:ea typeface="+mn-ea"/>
                <a:cs typeface="+mn-cs"/>
              </a:rPr>
              <a:t>nodes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where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intuitive</a:t>
            </a:r>
            <a:r>
              <a:rPr lang="nl-NL" sz="1200" kern="1200" dirty="0" smtClean="0">
                <a:solidFill>
                  <a:schemeClr val="tx1"/>
                </a:solidFill>
                <a:effectLst/>
                <a:latin typeface="+mn-lt"/>
                <a:ea typeface="+mn-ea"/>
                <a:cs typeface="+mn-cs"/>
              </a:rPr>
              <a:t> change </a:t>
            </a:r>
            <a:r>
              <a:rPr lang="nl-NL" sz="1200" kern="1200" dirty="0" err="1" smtClean="0">
                <a:solidFill>
                  <a:schemeClr val="tx1"/>
                </a:solidFill>
                <a:effectLst/>
                <a:latin typeface="+mn-lt"/>
                <a:ea typeface="+mn-ea"/>
                <a:cs typeface="+mn-cs"/>
              </a:rPr>
              <a:t>pattern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could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only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be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applied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9 AST </a:t>
            </a:r>
            <a:r>
              <a:rPr lang="nl-NL" sz="1200" kern="1200" dirty="0" err="1" smtClean="0">
                <a:solidFill>
                  <a:schemeClr val="tx1"/>
                </a:solidFill>
                <a:effectLst/>
                <a:latin typeface="+mn-lt"/>
                <a:ea typeface="+mn-ea"/>
                <a:cs typeface="+mn-cs"/>
              </a:rPr>
              <a:t>nodes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conclude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there</a:t>
            </a:r>
            <a:r>
              <a:rPr lang="nl-NL" sz="1200" kern="1200" dirty="0" smtClean="0">
                <a:solidFill>
                  <a:schemeClr val="tx1"/>
                </a:solidFill>
                <a:effectLst/>
                <a:latin typeface="+mn-lt"/>
                <a:ea typeface="+mn-ea"/>
                <a:cs typeface="+mn-cs"/>
              </a:rPr>
              <a:t> are 0 </a:t>
            </a:r>
            <a:r>
              <a:rPr lang="nl-NL" sz="1200" kern="1200" dirty="0" err="1" smtClean="0">
                <a:solidFill>
                  <a:schemeClr val="tx1"/>
                </a:solidFill>
                <a:effectLst/>
                <a:latin typeface="+mn-lt"/>
                <a:ea typeface="+mn-ea"/>
                <a:cs typeface="+mn-cs"/>
              </a:rPr>
              <a:t>false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negatives</a:t>
            </a:r>
            <a:r>
              <a:rPr lang="nl-NL" sz="1200" kern="1200" dirty="0" smtClean="0">
                <a:solidFill>
                  <a:schemeClr val="tx1"/>
                </a:solidFill>
                <a:effectLst/>
                <a:latin typeface="+mn-lt"/>
                <a:ea typeface="+mn-ea"/>
                <a:cs typeface="+mn-cs"/>
              </a:rPr>
              <a:t>, 9 </a:t>
            </a:r>
            <a:r>
              <a:rPr lang="nl-NL" sz="1200" kern="1200" dirty="0" err="1" smtClean="0">
                <a:solidFill>
                  <a:schemeClr val="tx1"/>
                </a:solidFill>
                <a:effectLst/>
                <a:latin typeface="+mn-lt"/>
                <a:ea typeface="+mn-ea"/>
                <a:cs typeface="+mn-cs"/>
              </a:rPr>
              <a:t>true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positives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and</a:t>
            </a:r>
            <a:r>
              <a:rPr lang="nl-NL" sz="1200" kern="1200" dirty="0" smtClean="0">
                <a:solidFill>
                  <a:schemeClr val="tx1"/>
                </a:solidFill>
                <a:effectLst/>
                <a:latin typeface="+mn-lt"/>
                <a:ea typeface="+mn-ea"/>
                <a:cs typeface="+mn-cs"/>
              </a:rPr>
              <a:t> 6 </a:t>
            </a:r>
            <a:r>
              <a:rPr lang="nl-NL" sz="1200" kern="1200" dirty="0" err="1" smtClean="0">
                <a:solidFill>
                  <a:schemeClr val="tx1"/>
                </a:solidFill>
                <a:effectLst/>
                <a:latin typeface="+mn-lt"/>
                <a:ea typeface="+mn-ea"/>
                <a:cs typeface="+mn-cs"/>
              </a:rPr>
              <a:t>false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positives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with</a:t>
            </a:r>
            <a:r>
              <a:rPr lang="nl-NL" sz="1200" kern="1200" dirty="0" smtClean="0">
                <a:solidFill>
                  <a:schemeClr val="tx1"/>
                </a:solidFill>
                <a:effectLst/>
                <a:latin typeface="+mn-lt"/>
                <a:ea typeface="+mn-ea"/>
                <a:cs typeface="+mn-cs"/>
              </a:rPr>
              <a:t> respect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intuitive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pattern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resulting</a:t>
            </a:r>
            <a:r>
              <a:rPr lang="nl-NL" sz="1200" kern="1200" dirty="0" smtClean="0">
                <a:solidFill>
                  <a:schemeClr val="tx1"/>
                </a:solidFill>
                <a:effectLst/>
                <a:latin typeface="+mn-lt"/>
                <a:ea typeface="+mn-ea"/>
                <a:cs typeface="+mn-cs"/>
              </a:rPr>
              <a:t> in a </a:t>
            </a:r>
            <a:r>
              <a:rPr lang="nl-NL" sz="1200" kern="1200" dirty="0" err="1" smtClean="0">
                <a:solidFill>
                  <a:schemeClr val="tx1"/>
                </a:solidFill>
                <a:effectLst/>
                <a:latin typeface="+mn-lt"/>
                <a:ea typeface="+mn-ea"/>
                <a:cs typeface="+mn-cs"/>
              </a:rPr>
              <a:t>recall</a:t>
            </a:r>
            <a:r>
              <a:rPr lang="nl-NL" sz="1200" kern="1200" dirty="0" smtClean="0">
                <a:solidFill>
                  <a:schemeClr val="tx1"/>
                </a:solidFill>
                <a:effectLst/>
                <a:latin typeface="+mn-lt"/>
                <a:ea typeface="+mn-ea"/>
                <a:cs typeface="+mn-cs"/>
              </a:rPr>
              <a:t> of 9/(9 + 0) = 100% </a:t>
            </a:r>
            <a:r>
              <a:rPr lang="nl-NL" sz="1200" kern="1200" dirty="0" err="1" smtClean="0">
                <a:solidFill>
                  <a:schemeClr val="tx1"/>
                </a:solidFill>
                <a:effectLst/>
                <a:latin typeface="+mn-lt"/>
                <a:ea typeface="+mn-ea"/>
                <a:cs typeface="+mn-cs"/>
              </a:rPr>
              <a:t>and</a:t>
            </a:r>
            <a:r>
              <a:rPr lang="nl-NL" sz="1200" kern="1200" dirty="0" smtClean="0">
                <a:solidFill>
                  <a:schemeClr val="tx1"/>
                </a:solidFill>
                <a:effectLst/>
                <a:latin typeface="+mn-lt"/>
                <a:ea typeface="+mn-ea"/>
                <a:cs typeface="+mn-cs"/>
              </a:rPr>
              <a:t> a </a:t>
            </a:r>
            <a:r>
              <a:rPr lang="nl-NL" sz="1200" kern="1200" dirty="0" err="1" smtClean="0">
                <a:solidFill>
                  <a:schemeClr val="tx1"/>
                </a:solidFill>
                <a:effectLst/>
                <a:latin typeface="+mn-lt"/>
                <a:ea typeface="+mn-ea"/>
                <a:cs typeface="+mn-cs"/>
              </a:rPr>
              <a:t>precision</a:t>
            </a:r>
            <a:r>
              <a:rPr lang="nl-NL" sz="1200" kern="1200" dirty="0" smtClean="0">
                <a:solidFill>
                  <a:schemeClr val="tx1"/>
                </a:solidFill>
                <a:effectLst/>
                <a:latin typeface="+mn-lt"/>
                <a:ea typeface="+mn-ea"/>
                <a:cs typeface="+mn-cs"/>
              </a:rPr>
              <a:t> of 9/(9 + 6) = 60%. </a:t>
            </a:r>
            <a:endParaRPr lang="nl-NL" dirty="0" smtClean="0"/>
          </a:p>
          <a:p>
            <a:r>
              <a:rPr lang="nl-NL" sz="1200" kern="1200" dirty="0" smtClean="0">
                <a:solidFill>
                  <a:schemeClr val="tx1"/>
                </a:solidFill>
                <a:effectLst/>
                <a:latin typeface="+mn-lt"/>
                <a:ea typeface="+mn-ea"/>
                <a:cs typeface="+mn-cs"/>
              </a:rPr>
              <a:t>The </a:t>
            </a:r>
            <a:r>
              <a:rPr lang="nl-NL" sz="1200" kern="1200" dirty="0" err="1" smtClean="0">
                <a:solidFill>
                  <a:schemeClr val="tx1"/>
                </a:solidFill>
                <a:effectLst/>
                <a:latin typeface="+mn-lt"/>
                <a:ea typeface="+mn-ea"/>
                <a:cs typeface="+mn-cs"/>
              </a:rPr>
              <a:t>poor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precision</a:t>
            </a:r>
            <a:r>
              <a:rPr lang="nl-NL" sz="1200" kern="1200" dirty="0" smtClean="0">
                <a:solidFill>
                  <a:schemeClr val="tx1"/>
                </a:solidFill>
                <a:effectLst/>
                <a:latin typeface="+mn-lt"/>
                <a:ea typeface="+mn-ea"/>
                <a:cs typeface="+mn-cs"/>
              </a:rPr>
              <a:t> even </a:t>
            </a:r>
            <a:r>
              <a:rPr lang="nl-NL" sz="1200" kern="1200" dirty="0" err="1" smtClean="0">
                <a:solidFill>
                  <a:schemeClr val="tx1"/>
                </a:solidFill>
                <a:effectLst/>
                <a:latin typeface="+mn-lt"/>
                <a:ea typeface="+mn-ea"/>
                <a:cs typeface="+mn-cs"/>
              </a:rPr>
              <a:t>when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grouping</a:t>
            </a:r>
            <a:r>
              <a:rPr lang="nl-NL" sz="1200" kern="1200" dirty="0" smtClean="0">
                <a:solidFill>
                  <a:schemeClr val="tx1"/>
                </a:solidFill>
                <a:effectLst/>
                <a:latin typeface="+mn-lt"/>
                <a:ea typeface="+mn-ea"/>
                <a:cs typeface="+mn-cs"/>
              </a:rPr>
              <a:t> at </a:t>
            </a:r>
            <a:r>
              <a:rPr lang="nl-NL" sz="1200" kern="1200" dirty="0" err="1" smtClean="0">
                <a:solidFill>
                  <a:schemeClr val="tx1"/>
                </a:solidFill>
                <a:effectLst/>
                <a:latin typeface="+mn-lt"/>
                <a:ea typeface="+mn-ea"/>
                <a:cs typeface="+mn-cs"/>
              </a:rPr>
              <a:t>an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ImportDeclaration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granularity</a:t>
            </a:r>
            <a:r>
              <a:rPr lang="nl-NL" sz="1200" kern="1200" dirty="0" smtClean="0">
                <a:solidFill>
                  <a:schemeClr val="tx1"/>
                </a:solidFill>
                <a:effectLst/>
                <a:latin typeface="+mn-lt"/>
                <a:ea typeface="+mn-ea"/>
                <a:cs typeface="+mn-cs"/>
              </a:rPr>
              <a:t> is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result</a:t>
            </a:r>
            <a:r>
              <a:rPr lang="nl-NL" sz="1200" kern="1200" dirty="0" smtClean="0">
                <a:solidFill>
                  <a:schemeClr val="tx1"/>
                </a:solidFill>
                <a:effectLst/>
                <a:latin typeface="+mn-lt"/>
                <a:ea typeface="+mn-ea"/>
                <a:cs typeface="+mn-cs"/>
              </a:rPr>
              <a:t> of </a:t>
            </a:r>
            <a:r>
              <a:rPr lang="nl-NL" sz="1200" kern="1200" dirty="0" err="1" smtClean="0">
                <a:solidFill>
                  <a:schemeClr val="tx1"/>
                </a:solidFill>
                <a:effectLst/>
                <a:latin typeface="+mn-lt"/>
                <a:ea typeface="+mn-ea"/>
                <a:cs typeface="+mn-cs"/>
              </a:rPr>
              <a:t>ChangeNodes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reporting</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insert</a:t>
            </a:r>
            <a:r>
              <a:rPr lang="nl-NL" sz="1200" kern="1200" dirty="0" smtClean="0">
                <a:solidFill>
                  <a:schemeClr val="tx1"/>
                </a:solidFill>
                <a:effectLst/>
                <a:latin typeface="+mn-lt"/>
                <a:ea typeface="+mn-ea"/>
                <a:cs typeface="+mn-cs"/>
              </a:rPr>
              <a:t>-operations </a:t>
            </a:r>
            <a:r>
              <a:rPr lang="nl-NL" sz="1200" kern="1200" dirty="0" err="1" smtClean="0">
                <a:solidFill>
                  <a:schemeClr val="tx1"/>
                </a:solidFill>
                <a:effectLst/>
                <a:latin typeface="+mn-lt"/>
                <a:ea typeface="+mn-ea"/>
                <a:cs typeface="+mn-cs"/>
              </a:rPr>
              <a:t>instead</a:t>
            </a:r>
            <a:r>
              <a:rPr lang="nl-NL" sz="1200" kern="1200" dirty="0" smtClean="0">
                <a:solidFill>
                  <a:schemeClr val="tx1"/>
                </a:solidFill>
                <a:effectLst/>
                <a:latin typeface="+mn-lt"/>
                <a:ea typeface="+mn-ea"/>
                <a:cs typeface="+mn-cs"/>
              </a:rPr>
              <a:t> of update-operations: as </a:t>
            </a:r>
            <a:r>
              <a:rPr lang="nl-NL" sz="1200" kern="1200" dirty="0" err="1" smtClean="0">
                <a:solidFill>
                  <a:schemeClr val="tx1"/>
                </a:solidFill>
                <a:effectLst/>
                <a:latin typeface="+mn-lt"/>
                <a:ea typeface="+mn-ea"/>
                <a:cs typeface="+mn-cs"/>
              </a:rPr>
              <a:t>seen</a:t>
            </a:r>
            <a:r>
              <a:rPr lang="nl-NL" sz="1200" kern="1200" dirty="0" smtClean="0">
                <a:solidFill>
                  <a:schemeClr val="tx1"/>
                </a:solidFill>
                <a:effectLst/>
                <a:latin typeface="+mn-lt"/>
                <a:ea typeface="+mn-ea"/>
                <a:cs typeface="+mn-cs"/>
              </a:rPr>
              <a:t> in </a:t>
            </a:r>
            <a:r>
              <a:rPr lang="nl-NL" sz="1200" kern="1200" dirty="0" err="1" smtClean="0">
                <a:solidFill>
                  <a:schemeClr val="tx1"/>
                </a:solidFill>
                <a:effectLst/>
                <a:latin typeface="+mn-lt"/>
                <a:ea typeface="+mn-ea"/>
                <a:cs typeface="+mn-cs"/>
              </a:rPr>
              <a:t>Chapter</a:t>
            </a:r>
            <a:r>
              <a:rPr lang="nl-NL" sz="1200" kern="1200" dirty="0" smtClean="0">
                <a:solidFill>
                  <a:schemeClr val="tx1"/>
                </a:solidFill>
                <a:effectLst/>
                <a:latin typeface="+mn-lt"/>
                <a:ea typeface="+mn-ea"/>
                <a:cs typeface="+mn-cs"/>
              </a:rPr>
              <a:t> 3 update-operations are </a:t>
            </a:r>
            <a:r>
              <a:rPr lang="nl-NL" sz="1200" kern="1200" dirty="0" err="1" smtClean="0">
                <a:solidFill>
                  <a:schemeClr val="tx1"/>
                </a:solidFill>
                <a:effectLst/>
                <a:latin typeface="+mn-lt"/>
                <a:ea typeface="+mn-ea"/>
                <a:cs typeface="+mn-cs"/>
              </a:rPr>
              <a:t>only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emitted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when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replacing</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value</a:t>
            </a:r>
            <a:r>
              <a:rPr lang="nl-NL" sz="1200" kern="1200" dirty="0" smtClean="0">
                <a:solidFill>
                  <a:schemeClr val="tx1"/>
                </a:solidFill>
                <a:effectLst/>
                <a:latin typeface="+mn-lt"/>
                <a:ea typeface="+mn-ea"/>
                <a:cs typeface="+mn-cs"/>
              </a:rPr>
              <a:t> of </a:t>
            </a:r>
            <a:r>
              <a:rPr lang="nl-NL" sz="1200" kern="1200" dirty="0" err="1" smtClean="0">
                <a:solidFill>
                  <a:schemeClr val="tx1"/>
                </a:solidFill>
                <a:effectLst/>
                <a:latin typeface="+mn-lt"/>
                <a:ea typeface="+mn-ea"/>
                <a:cs typeface="+mn-cs"/>
              </a:rPr>
              <a:t>simple</a:t>
            </a:r>
            <a:r>
              <a:rPr lang="nl-NL" sz="1200" kern="1200" dirty="0" smtClean="0">
                <a:solidFill>
                  <a:schemeClr val="tx1"/>
                </a:solidFill>
                <a:effectLst/>
                <a:latin typeface="+mn-lt"/>
                <a:ea typeface="+mn-ea"/>
                <a:cs typeface="+mn-cs"/>
              </a:rPr>
              <a:t> property </a:t>
            </a:r>
            <a:r>
              <a:rPr lang="nl-NL" sz="1200" kern="1200" dirty="0" err="1" smtClean="0">
                <a:solidFill>
                  <a:schemeClr val="tx1"/>
                </a:solidFill>
                <a:effectLst/>
                <a:latin typeface="+mn-lt"/>
                <a:ea typeface="+mn-ea"/>
                <a:cs typeface="+mn-cs"/>
              </a:rPr>
              <a:t>values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which</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qualifier</a:t>
            </a:r>
            <a:r>
              <a:rPr lang="nl-NL" sz="1200" kern="1200" dirty="0" smtClean="0">
                <a:solidFill>
                  <a:schemeClr val="tx1"/>
                </a:solidFill>
                <a:effectLst/>
                <a:latin typeface="+mn-lt"/>
                <a:ea typeface="+mn-ea"/>
                <a:cs typeface="+mn-cs"/>
              </a:rPr>
              <a:t> of a </a:t>
            </a:r>
            <a:r>
              <a:rPr lang="nl-NL" sz="1200" kern="1200" dirty="0" err="1" smtClean="0">
                <a:solidFill>
                  <a:schemeClr val="tx1"/>
                </a:solidFill>
                <a:effectLst/>
                <a:latin typeface="+mn-lt"/>
                <a:ea typeface="+mn-ea"/>
                <a:cs typeface="+mn-cs"/>
              </a:rPr>
              <a:t>QualifiedName</a:t>
            </a:r>
            <a:r>
              <a:rPr lang="nl-NL" sz="1200" kern="1200" dirty="0" smtClean="0">
                <a:solidFill>
                  <a:schemeClr val="tx1"/>
                </a:solidFill>
                <a:effectLst/>
                <a:latin typeface="+mn-lt"/>
                <a:ea typeface="+mn-ea"/>
                <a:cs typeface="+mn-cs"/>
              </a:rPr>
              <a:t> is </a:t>
            </a:r>
            <a:r>
              <a:rPr lang="nl-NL" sz="1200" kern="1200" dirty="0" err="1" smtClean="0">
                <a:solidFill>
                  <a:schemeClr val="tx1"/>
                </a:solidFill>
                <a:effectLst/>
                <a:latin typeface="+mn-lt"/>
                <a:ea typeface="+mn-ea"/>
                <a:cs typeface="+mn-cs"/>
              </a:rPr>
              <a:t>not</a:t>
            </a:r>
            <a:r>
              <a:rPr lang="nl-NL" sz="1200" kern="1200" dirty="0" smtClean="0">
                <a:solidFill>
                  <a:schemeClr val="tx1"/>
                </a:solidFill>
                <a:effectLst/>
                <a:latin typeface="+mn-lt"/>
                <a:ea typeface="+mn-ea"/>
                <a:cs typeface="+mn-cs"/>
              </a:rPr>
              <a:t>. An </a:t>
            </a:r>
            <a:r>
              <a:rPr lang="nl-NL" sz="1200" kern="1200" dirty="0" err="1" smtClean="0">
                <a:solidFill>
                  <a:schemeClr val="tx1"/>
                </a:solidFill>
                <a:effectLst/>
                <a:latin typeface="+mn-lt"/>
                <a:ea typeface="+mn-ea"/>
                <a:cs typeface="+mn-cs"/>
              </a:rPr>
              <a:t>equality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definition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taking</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into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consideration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characteristics</a:t>
            </a:r>
            <a:r>
              <a:rPr lang="nl-NL" sz="1200" kern="1200" dirty="0" smtClean="0">
                <a:solidFill>
                  <a:schemeClr val="tx1"/>
                </a:solidFill>
                <a:effectLst/>
                <a:latin typeface="+mn-lt"/>
                <a:ea typeface="+mn-ea"/>
                <a:cs typeface="+mn-cs"/>
              </a:rPr>
              <a:t> of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overwritten</a:t>
            </a:r>
            <a:r>
              <a:rPr lang="nl-NL" sz="1200" kern="1200" dirty="0" smtClean="0">
                <a:solidFill>
                  <a:schemeClr val="tx1"/>
                </a:solidFill>
                <a:effectLst/>
                <a:latin typeface="+mn-lt"/>
                <a:ea typeface="+mn-ea"/>
                <a:cs typeface="+mn-cs"/>
              </a:rPr>
              <a:t> source AST node of </a:t>
            </a:r>
            <a:r>
              <a:rPr lang="nl-NL" sz="1200" kern="1200" dirty="0" err="1" smtClean="0">
                <a:solidFill>
                  <a:schemeClr val="tx1"/>
                </a:solidFill>
                <a:effectLst/>
                <a:latin typeface="+mn-lt"/>
                <a:ea typeface="+mn-ea"/>
                <a:cs typeface="+mn-cs"/>
              </a:rPr>
              <a:t>insert</a:t>
            </a:r>
            <a:r>
              <a:rPr lang="nl-NL" sz="1200" kern="1200" dirty="0" smtClean="0">
                <a:solidFill>
                  <a:schemeClr val="tx1"/>
                </a:solidFill>
                <a:effectLst/>
                <a:latin typeface="+mn-lt"/>
                <a:ea typeface="+mn-ea"/>
                <a:cs typeface="+mn-cs"/>
              </a:rPr>
              <a:t>-operations </a:t>
            </a:r>
            <a:r>
              <a:rPr lang="nl-NL" sz="1200" kern="1200" dirty="0" err="1" smtClean="0">
                <a:solidFill>
                  <a:schemeClr val="tx1"/>
                </a:solidFill>
                <a:effectLst/>
                <a:latin typeface="+mn-lt"/>
                <a:ea typeface="+mn-ea"/>
                <a:cs typeface="+mn-cs"/>
              </a:rPr>
              <a:t>would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improve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precision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100%. </a:t>
            </a:r>
            <a:endParaRPr lang="nl-NL"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27</a:t>
            </a:fld>
            <a:endParaRPr lang="nl-BE"/>
          </a:p>
        </p:txBody>
      </p:sp>
    </p:spTree>
    <p:extLst>
      <p:ext uri="{BB962C8B-B14F-4D97-AF65-F5344CB8AC3E}">
        <p14:creationId xmlns:p14="http://schemas.microsoft.com/office/powerpoint/2010/main" val="8588292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kern="1200" dirty="0" smtClean="0">
                <a:solidFill>
                  <a:schemeClr val="tx1"/>
                </a:solidFill>
                <a:effectLst/>
                <a:latin typeface="+mn-lt"/>
                <a:ea typeface="+mn-ea"/>
                <a:cs typeface="+mn-cs"/>
              </a:rPr>
              <a:t>We </a:t>
            </a:r>
            <a:r>
              <a:rPr lang="nl-NL" sz="1200" kern="1200" dirty="0" err="1" smtClean="0">
                <a:solidFill>
                  <a:schemeClr val="tx1"/>
                </a:solidFill>
                <a:effectLst/>
                <a:latin typeface="+mn-lt"/>
                <a:ea typeface="+mn-ea"/>
                <a:cs typeface="+mn-cs"/>
              </a:rPr>
              <a:t>analyzed</a:t>
            </a:r>
            <a:r>
              <a:rPr lang="nl-NL" sz="1200" kern="1200" dirty="0" smtClean="0">
                <a:solidFill>
                  <a:schemeClr val="tx1"/>
                </a:solidFill>
                <a:effectLst/>
                <a:latin typeface="+mn-lt"/>
                <a:ea typeface="+mn-ea"/>
                <a:cs typeface="+mn-cs"/>
              </a:rPr>
              <a:t> performance of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approach on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entire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history</a:t>
            </a:r>
            <a:r>
              <a:rPr lang="nl-NL" sz="1200" kern="1200" dirty="0" smtClean="0">
                <a:solidFill>
                  <a:schemeClr val="tx1"/>
                </a:solidFill>
                <a:effectLst/>
                <a:latin typeface="+mn-lt"/>
                <a:ea typeface="+mn-ea"/>
                <a:cs typeface="+mn-cs"/>
              </a:rPr>
              <a:t> of open-source </a:t>
            </a:r>
            <a:r>
              <a:rPr lang="nl-NL" sz="1200" kern="1200" dirty="0" err="1" smtClean="0">
                <a:solidFill>
                  <a:schemeClr val="tx1"/>
                </a:solidFill>
                <a:effectLst/>
                <a:latin typeface="+mn-lt"/>
                <a:ea typeface="+mn-ea"/>
                <a:cs typeface="+mn-cs"/>
              </a:rPr>
              <a:t>projects</a:t>
            </a:r>
            <a:r>
              <a:rPr lang="nl-NL" sz="1200" kern="1200" dirty="0" smtClean="0">
                <a:solidFill>
                  <a:schemeClr val="tx1"/>
                </a:solidFill>
                <a:effectLst/>
                <a:latin typeface="+mn-lt"/>
                <a:ea typeface="+mn-ea"/>
                <a:cs typeface="+mn-cs"/>
              </a:rPr>
              <a:t>, i.e. we have </a:t>
            </a:r>
            <a:r>
              <a:rPr lang="nl-NL" sz="1200" kern="1200" dirty="0" err="1" smtClean="0">
                <a:solidFill>
                  <a:schemeClr val="tx1"/>
                </a:solidFill>
                <a:effectLst/>
                <a:latin typeface="+mn-lt"/>
                <a:ea typeface="+mn-ea"/>
                <a:cs typeface="+mn-cs"/>
              </a:rPr>
              <a:t>determined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its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ability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derive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useful</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previously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unknown</a:t>
            </a:r>
            <a:r>
              <a:rPr lang="nl-NL" sz="1200" kern="1200" dirty="0" smtClean="0">
                <a:solidFill>
                  <a:schemeClr val="tx1"/>
                </a:solidFill>
                <a:effectLst/>
                <a:latin typeface="+mn-lt"/>
                <a:ea typeface="+mn-ea"/>
                <a:cs typeface="+mn-cs"/>
              </a:rPr>
              <a:t> change </a:t>
            </a:r>
            <a:r>
              <a:rPr lang="nl-NL" sz="1200" kern="1200" dirty="0" err="1" smtClean="0">
                <a:solidFill>
                  <a:schemeClr val="tx1"/>
                </a:solidFill>
                <a:effectLst/>
                <a:latin typeface="+mn-lt"/>
                <a:ea typeface="+mn-ea"/>
                <a:cs typeface="+mn-cs"/>
              </a:rPr>
              <a:t>patterns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given</a:t>
            </a:r>
            <a:r>
              <a:rPr lang="nl-NL" sz="1200" kern="1200" dirty="0" smtClean="0">
                <a:solidFill>
                  <a:schemeClr val="tx1"/>
                </a:solidFill>
                <a:effectLst/>
                <a:latin typeface="+mn-lt"/>
                <a:ea typeface="+mn-ea"/>
                <a:cs typeface="+mn-cs"/>
              </a:rPr>
              <a:t> a large database of code </a:t>
            </a:r>
            <a:r>
              <a:rPr lang="nl-NL" sz="1200" kern="1200" dirty="0" err="1" smtClean="0">
                <a:solidFill>
                  <a:schemeClr val="tx1"/>
                </a:solidFill>
                <a:effectLst/>
                <a:latin typeface="+mn-lt"/>
                <a:ea typeface="+mn-ea"/>
                <a:cs typeface="+mn-cs"/>
              </a:rPr>
              <a:t>and</a:t>
            </a:r>
            <a:r>
              <a:rPr lang="nl-NL" sz="1200" kern="1200" dirty="0" smtClean="0">
                <a:solidFill>
                  <a:schemeClr val="tx1"/>
                </a:solidFill>
                <a:effectLst/>
                <a:latin typeface="+mn-lt"/>
                <a:ea typeface="+mn-ea"/>
                <a:cs typeface="+mn-cs"/>
              </a:rPr>
              <a:t> code changes.</a:t>
            </a:r>
          </a:p>
          <a:p>
            <a:endParaRPr lang="nl-NL" sz="1200" kern="1200" dirty="0" smtClean="0">
              <a:solidFill>
                <a:schemeClr val="tx1"/>
              </a:solidFill>
              <a:effectLst/>
              <a:latin typeface="+mn-lt"/>
              <a:ea typeface="+mn-ea"/>
              <a:cs typeface="+mn-cs"/>
            </a:endParaRPr>
          </a:p>
          <a:p>
            <a:r>
              <a:rPr lang="nl-NL" sz="1200" kern="1200" dirty="0" err="1" smtClean="0">
                <a:solidFill>
                  <a:schemeClr val="tx1"/>
                </a:solidFill>
                <a:effectLst/>
                <a:latin typeface="+mn-lt"/>
                <a:ea typeface="+mn-ea"/>
                <a:cs typeface="+mn-cs"/>
              </a:rPr>
              <a:t>Given</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the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entire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exapus</a:t>
            </a:r>
            <a:r>
              <a:rPr lang="nl-NL" sz="1200" kern="1200" baseline="0" dirty="0" smtClean="0">
                <a:solidFill>
                  <a:schemeClr val="tx1"/>
                </a:solidFill>
                <a:effectLst/>
                <a:latin typeface="+mn-lt"/>
                <a:ea typeface="+mn-ea"/>
                <a:cs typeface="+mn-cs"/>
              </a:rPr>
              <a:t> git </a:t>
            </a:r>
            <a:r>
              <a:rPr lang="nl-NL" sz="1200" kern="1200" baseline="0" dirty="0" err="1" smtClean="0">
                <a:solidFill>
                  <a:schemeClr val="tx1"/>
                </a:solidFill>
                <a:effectLst/>
                <a:latin typeface="+mn-lt"/>
                <a:ea typeface="+mn-ea"/>
                <a:cs typeface="+mn-cs"/>
              </a:rPr>
              <a:t>repository</a:t>
            </a:r>
            <a:r>
              <a:rPr lang="nl-NL" sz="1200" kern="1200" baseline="0" dirty="0" smtClean="0">
                <a:solidFill>
                  <a:schemeClr val="tx1"/>
                </a:solidFill>
                <a:effectLst/>
                <a:latin typeface="+mn-lt"/>
                <a:ea typeface="+mn-ea"/>
                <a:cs typeface="+mn-cs"/>
              </a:rPr>
              <a:t>, </a:t>
            </a:r>
            <a:r>
              <a:rPr lang="nl-NL" sz="1200" kern="1200" baseline="0" dirty="0" smtClean="0">
                <a:solidFill>
                  <a:schemeClr val="tx1"/>
                </a:solidFill>
                <a:effectLst/>
                <a:latin typeface="+mn-lt"/>
                <a:ea typeface="+mn-ea"/>
                <a:cs typeface="+mn-cs"/>
              </a:rPr>
              <a:t>we </a:t>
            </a:r>
            <a:r>
              <a:rPr lang="nl-NL" sz="1200" kern="1200" baseline="0" dirty="0" err="1" smtClean="0">
                <a:solidFill>
                  <a:schemeClr val="tx1"/>
                </a:solidFill>
                <a:effectLst/>
                <a:latin typeface="+mn-lt"/>
                <a:ea typeface="+mn-ea"/>
                <a:cs typeface="+mn-cs"/>
              </a:rPr>
              <a:t>distilled</a:t>
            </a:r>
            <a:r>
              <a:rPr lang="nl-NL" sz="1200" kern="1200" baseline="0" dirty="0" smtClean="0">
                <a:solidFill>
                  <a:schemeClr val="tx1"/>
                </a:solidFill>
                <a:effectLst/>
                <a:latin typeface="+mn-lt"/>
                <a:ea typeface="+mn-ea"/>
                <a:cs typeface="+mn-cs"/>
              </a:rPr>
              <a:t> more </a:t>
            </a:r>
            <a:r>
              <a:rPr lang="nl-NL" sz="1200" kern="1200" baseline="0" dirty="0" err="1" smtClean="0">
                <a:solidFill>
                  <a:schemeClr val="tx1"/>
                </a:solidFill>
                <a:effectLst/>
                <a:latin typeface="+mn-lt"/>
                <a:ea typeface="+mn-ea"/>
                <a:cs typeface="+mn-cs"/>
              </a:rPr>
              <a:t>than</a:t>
            </a:r>
            <a:r>
              <a:rPr lang="nl-NL" sz="1200" kern="1200" baseline="0" dirty="0" smtClean="0">
                <a:solidFill>
                  <a:schemeClr val="tx1"/>
                </a:solidFill>
                <a:effectLst/>
                <a:latin typeface="+mn-lt"/>
                <a:ea typeface="+mn-ea"/>
                <a:cs typeface="+mn-cs"/>
              </a:rPr>
              <a:t> 22000 changes, </a:t>
            </a:r>
            <a:r>
              <a:rPr lang="nl-NL" sz="1200" kern="1200" baseline="0" dirty="0" err="1" smtClean="0">
                <a:solidFill>
                  <a:schemeClr val="tx1"/>
                </a:solidFill>
                <a:effectLst/>
                <a:latin typeface="+mn-lt"/>
                <a:ea typeface="+mn-ea"/>
                <a:cs typeface="+mn-cs"/>
              </a:rPr>
              <a:t>from</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which</a:t>
            </a:r>
            <a:r>
              <a:rPr lang="nl-NL" sz="1200" kern="1200" baseline="0" dirty="0" smtClean="0">
                <a:solidFill>
                  <a:schemeClr val="tx1"/>
                </a:solidFill>
                <a:effectLst/>
                <a:latin typeface="+mn-lt"/>
                <a:ea typeface="+mn-ea"/>
                <a:cs typeface="+mn-cs"/>
              </a:rPr>
              <a:t> we </a:t>
            </a:r>
            <a:r>
              <a:rPr lang="nl-NL" sz="1200" kern="1200" baseline="0" dirty="0" err="1" smtClean="0">
                <a:solidFill>
                  <a:schemeClr val="tx1"/>
                </a:solidFill>
                <a:effectLst/>
                <a:latin typeface="+mn-lt"/>
                <a:ea typeface="+mn-ea"/>
                <a:cs typeface="+mn-cs"/>
              </a:rPr>
              <a:t>derived</a:t>
            </a:r>
            <a:r>
              <a:rPr lang="nl-NL" sz="1200" kern="1200" baseline="0" dirty="0" smtClean="0">
                <a:solidFill>
                  <a:schemeClr val="tx1"/>
                </a:solidFill>
                <a:effectLst/>
                <a:latin typeface="+mn-lt"/>
                <a:ea typeface="+mn-ea"/>
                <a:cs typeface="+mn-cs"/>
              </a:rPr>
              <a:t> more </a:t>
            </a:r>
            <a:r>
              <a:rPr lang="nl-NL" sz="1200" kern="1200" baseline="0" dirty="0" err="1" smtClean="0">
                <a:solidFill>
                  <a:schemeClr val="tx1"/>
                </a:solidFill>
                <a:effectLst/>
                <a:latin typeface="+mn-lt"/>
                <a:ea typeface="+mn-ea"/>
                <a:cs typeface="+mn-cs"/>
              </a:rPr>
              <a:t>than</a:t>
            </a:r>
            <a:r>
              <a:rPr lang="nl-NL" sz="1200" kern="1200" baseline="0" dirty="0" smtClean="0">
                <a:solidFill>
                  <a:schemeClr val="tx1"/>
                </a:solidFill>
                <a:effectLst/>
                <a:latin typeface="+mn-lt"/>
                <a:ea typeface="+mn-ea"/>
                <a:cs typeface="+mn-cs"/>
              </a:rPr>
              <a:t> 400 </a:t>
            </a:r>
            <a:r>
              <a:rPr lang="nl-NL" sz="1200" kern="1200" baseline="0" dirty="0" err="1" smtClean="0">
                <a:solidFill>
                  <a:schemeClr val="tx1"/>
                </a:solidFill>
                <a:effectLst/>
                <a:latin typeface="+mn-lt"/>
                <a:ea typeface="+mn-ea"/>
                <a:cs typeface="+mn-cs"/>
              </a:rPr>
              <a:t>patterns</a:t>
            </a:r>
            <a:r>
              <a:rPr lang="nl-NL" sz="1200" kern="1200" baseline="0" dirty="0" smtClean="0">
                <a:solidFill>
                  <a:schemeClr val="tx1"/>
                </a:solidFill>
                <a:effectLst/>
                <a:latin typeface="+mn-lt"/>
                <a:ea typeface="+mn-ea"/>
                <a:cs typeface="+mn-cs"/>
              </a:rPr>
              <a:t>.</a:t>
            </a:r>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28</a:t>
            </a:fld>
            <a:endParaRPr lang="nl-BE"/>
          </a:p>
        </p:txBody>
      </p:sp>
    </p:spTree>
    <p:extLst>
      <p:ext uri="{BB962C8B-B14F-4D97-AF65-F5344CB8AC3E}">
        <p14:creationId xmlns:p14="http://schemas.microsoft.com/office/powerpoint/2010/main" val="25700971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kern="1200" baseline="0" dirty="0" err="1" smtClean="0">
                <a:solidFill>
                  <a:schemeClr val="tx1"/>
                </a:solidFill>
                <a:effectLst/>
                <a:latin typeface="+mn-lt"/>
                <a:ea typeface="+mn-ea"/>
                <a:cs typeface="+mn-cs"/>
              </a:rPr>
              <a:t>Here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I’ve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listed</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pattern</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size</a:t>
            </a:r>
            <a:r>
              <a:rPr lang="nl-NL" sz="1200" kern="1200" baseline="0" dirty="0" smtClean="0">
                <a:solidFill>
                  <a:schemeClr val="tx1"/>
                </a:solidFill>
                <a:effectLst/>
                <a:latin typeface="+mn-lt"/>
                <a:ea typeface="+mn-ea"/>
                <a:cs typeface="+mn-cs"/>
              </a:rPr>
              <a:t> in </a:t>
            </a:r>
            <a:r>
              <a:rPr lang="nl-NL" sz="1200" kern="1200" baseline="0" dirty="0" err="1" smtClean="0">
                <a:solidFill>
                  <a:schemeClr val="tx1"/>
                </a:solidFill>
                <a:effectLst/>
                <a:latin typeface="+mn-lt"/>
                <a:ea typeface="+mn-ea"/>
                <a:cs typeface="+mn-cs"/>
              </a:rPr>
              <a:t>function</a:t>
            </a:r>
            <a:r>
              <a:rPr lang="nl-NL" sz="1200" kern="1200" baseline="0" dirty="0" smtClean="0">
                <a:solidFill>
                  <a:schemeClr val="tx1"/>
                </a:solidFill>
                <a:effectLst/>
                <a:latin typeface="+mn-lt"/>
                <a:ea typeface="+mn-ea"/>
                <a:cs typeface="+mn-cs"/>
              </a:rPr>
              <a:t> of </a:t>
            </a:r>
            <a:r>
              <a:rPr lang="nl-NL" sz="1200" kern="1200" baseline="0" dirty="0" err="1" smtClean="0">
                <a:solidFill>
                  <a:schemeClr val="tx1"/>
                </a:solidFill>
                <a:effectLst/>
                <a:latin typeface="+mn-lt"/>
                <a:ea typeface="+mn-ea"/>
                <a:cs typeface="+mn-cs"/>
              </a:rPr>
              <a:t>pattern</a:t>
            </a:r>
            <a:r>
              <a:rPr lang="nl-NL" sz="1200" kern="1200" baseline="0" dirty="0" smtClean="0">
                <a:solidFill>
                  <a:schemeClr val="tx1"/>
                </a:solidFill>
                <a:effectLst/>
                <a:latin typeface="+mn-lt"/>
                <a:ea typeface="+mn-ea"/>
                <a:cs typeface="+mn-cs"/>
              </a:rPr>
              <a:t> support (</a:t>
            </a:r>
            <a:r>
              <a:rPr lang="nl-NL" sz="1200" kern="1200" baseline="0" dirty="0" err="1" smtClean="0">
                <a:solidFill>
                  <a:schemeClr val="tx1"/>
                </a:solidFill>
                <a:effectLst/>
                <a:latin typeface="+mn-lt"/>
                <a:ea typeface="+mn-ea"/>
                <a:cs typeface="+mn-cs"/>
              </a:rPr>
              <a:t>the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number</a:t>
            </a:r>
            <a:r>
              <a:rPr lang="nl-NL" sz="1200" kern="1200" baseline="0" dirty="0" smtClean="0">
                <a:solidFill>
                  <a:schemeClr val="tx1"/>
                </a:solidFill>
                <a:effectLst/>
                <a:latin typeface="+mn-lt"/>
                <a:ea typeface="+mn-ea"/>
                <a:cs typeface="+mn-cs"/>
              </a:rPr>
              <a:t> of </a:t>
            </a:r>
            <a:r>
              <a:rPr lang="nl-NL" sz="1200" kern="1200" baseline="0" dirty="0" err="1" smtClean="0">
                <a:solidFill>
                  <a:schemeClr val="tx1"/>
                </a:solidFill>
                <a:effectLst/>
                <a:latin typeface="+mn-lt"/>
                <a:ea typeface="+mn-ea"/>
                <a:cs typeface="+mn-cs"/>
              </a:rPr>
              <a:t>times</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the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patterns</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occurs</a:t>
            </a:r>
            <a:r>
              <a:rPr lang="nl-NL" sz="1200" kern="1200" baseline="0" dirty="0" smtClean="0">
                <a:solidFill>
                  <a:schemeClr val="tx1"/>
                </a:solidFill>
                <a:effectLst/>
                <a:latin typeface="+mn-lt"/>
                <a:ea typeface="+mn-ea"/>
                <a:cs typeface="+mn-cs"/>
              </a:rPr>
              <a:t> in </a:t>
            </a:r>
            <a:r>
              <a:rPr lang="nl-NL" sz="1200" kern="1200" baseline="0" dirty="0" err="1" smtClean="0">
                <a:solidFill>
                  <a:schemeClr val="tx1"/>
                </a:solidFill>
                <a:effectLst/>
                <a:latin typeface="+mn-lt"/>
                <a:ea typeface="+mn-ea"/>
                <a:cs typeface="+mn-cs"/>
              </a:rPr>
              <a:t>the</a:t>
            </a:r>
            <a:r>
              <a:rPr lang="nl-NL" sz="1200" kern="1200" baseline="0" dirty="0" smtClean="0">
                <a:solidFill>
                  <a:schemeClr val="tx1"/>
                </a:solidFill>
                <a:effectLst/>
                <a:latin typeface="+mn-lt"/>
                <a:ea typeface="+mn-ea"/>
                <a:cs typeface="+mn-cs"/>
              </a:rPr>
              <a:t> source code).  </a:t>
            </a:r>
            <a:r>
              <a:rPr lang="nl-NL" sz="1200" kern="1200" dirty="0" err="1" smtClean="0">
                <a:solidFill>
                  <a:schemeClr val="tx1"/>
                </a:solidFill>
                <a:effectLst/>
                <a:latin typeface="+mn-lt"/>
                <a:ea typeface="+mn-ea"/>
                <a:cs typeface="+mn-cs"/>
              </a:rPr>
              <a:t>Clearly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pattern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size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tends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decrease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with</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increasing</a:t>
            </a:r>
            <a:r>
              <a:rPr lang="nl-NL" sz="1200" kern="1200" dirty="0" smtClean="0">
                <a:solidFill>
                  <a:schemeClr val="tx1"/>
                </a:solidFill>
                <a:effectLst/>
                <a:latin typeface="+mn-lt"/>
                <a:ea typeface="+mn-ea"/>
                <a:cs typeface="+mn-cs"/>
              </a:rPr>
              <a:t> support: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more complex change </a:t>
            </a:r>
            <a:r>
              <a:rPr lang="nl-NL" sz="1200" kern="1200" dirty="0" err="1" smtClean="0">
                <a:solidFill>
                  <a:schemeClr val="tx1"/>
                </a:solidFill>
                <a:effectLst/>
                <a:latin typeface="+mn-lt"/>
                <a:ea typeface="+mn-ea"/>
                <a:cs typeface="+mn-cs"/>
              </a:rPr>
              <a:t>patterns</a:t>
            </a:r>
            <a:r>
              <a:rPr lang="nl-NL" sz="1200" kern="1200" dirty="0" smtClean="0">
                <a:solidFill>
                  <a:schemeClr val="tx1"/>
                </a:solidFill>
                <a:effectLst/>
                <a:latin typeface="+mn-lt"/>
                <a:ea typeface="+mn-ea"/>
                <a:cs typeface="+mn-cs"/>
              </a:rPr>
              <a:t> are,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less</a:t>
            </a:r>
            <a:r>
              <a:rPr lang="nl-NL" sz="1200" kern="1200" dirty="0" smtClean="0">
                <a:solidFill>
                  <a:schemeClr val="tx1"/>
                </a:solidFill>
                <a:effectLst/>
                <a:latin typeface="+mn-lt"/>
                <a:ea typeface="+mn-ea"/>
                <a:cs typeface="+mn-cs"/>
              </a:rPr>
              <a:t> frequent </a:t>
            </a:r>
            <a:r>
              <a:rPr lang="nl-NL" sz="1200" kern="1200" dirty="0" err="1" smtClean="0">
                <a:solidFill>
                  <a:schemeClr val="tx1"/>
                </a:solidFill>
                <a:effectLst/>
                <a:latin typeface="+mn-lt"/>
                <a:ea typeface="+mn-ea"/>
                <a:cs typeface="+mn-cs"/>
              </a:rPr>
              <a:t>they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occur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Furthermore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many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patterns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with</a:t>
            </a:r>
            <a:r>
              <a:rPr lang="nl-NL" sz="1200" kern="1200" dirty="0" smtClean="0">
                <a:solidFill>
                  <a:schemeClr val="tx1"/>
                </a:solidFill>
                <a:effectLst/>
                <a:latin typeface="+mn-lt"/>
                <a:ea typeface="+mn-ea"/>
                <a:cs typeface="+mn-cs"/>
              </a:rPr>
              <a:t> a </a:t>
            </a:r>
            <a:r>
              <a:rPr lang="nl-NL" sz="1200" kern="1200" dirty="0" err="1" smtClean="0">
                <a:solidFill>
                  <a:schemeClr val="tx1"/>
                </a:solidFill>
                <a:effectLst/>
                <a:latin typeface="+mn-lt"/>
                <a:ea typeface="+mn-ea"/>
                <a:cs typeface="+mn-cs"/>
              </a:rPr>
              <a:t>pattern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size</a:t>
            </a:r>
            <a:r>
              <a:rPr lang="nl-NL" sz="1200" kern="1200" dirty="0" smtClean="0">
                <a:solidFill>
                  <a:schemeClr val="tx1"/>
                </a:solidFill>
                <a:effectLst/>
                <a:latin typeface="+mn-lt"/>
                <a:ea typeface="+mn-ea"/>
                <a:cs typeface="+mn-cs"/>
              </a:rPr>
              <a:t> of 1 </a:t>
            </a:r>
            <a:r>
              <a:rPr lang="nl-NL" sz="1200" kern="1200" dirty="0" err="1" smtClean="0">
                <a:solidFill>
                  <a:schemeClr val="tx1"/>
                </a:solidFill>
                <a:effectLst/>
                <a:latin typeface="+mn-lt"/>
                <a:ea typeface="+mn-ea"/>
                <a:cs typeface="+mn-cs"/>
              </a:rPr>
              <a:t>exist</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Such</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patterns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involve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very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simple</a:t>
            </a:r>
            <a:r>
              <a:rPr lang="nl-NL" sz="1200" kern="1200" dirty="0" smtClean="0">
                <a:solidFill>
                  <a:schemeClr val="tx1"/>
                </a:solidFill>
                <a:effectLst/>
                <a:latin typeface="+mn-lt"/>
                <a:ea typeface="+mn-ea"/>
                <a:cs typeface="+mn-cs"/>
              </a:rPr>
              <a:t> operations </a:t>
            </a:r>
            <a:r>
              <a:rPr lang="nl-NL" sz="1200" kern="1200" dirty="0" err="1" smtClean="0">
                <a:solidFill>
                  <a:schemeClr val="tx1"/>
                </a:solidFill>
                <a:effectLst/>
                <a:latin typeface="+mn-lt"/>
                <a:ea typeface="+mn-ea"/>
                <a:cs typeface="+mn-cs"/>
              </a:rPr>
              <a:t>such</a:t>
            </a:r>
            <a:r>
              <a:rPr lang="nl-NL" sz="1200" kern="1200" dirty="0" smtClean="0">
                <a:solidFill>
                  <a:schemeClr val="tx1"/>
                </a:solidFill>
                <a:effectLst/>
                <a:latin typeface="+mn-lt"/>
                <a:ea typeface="+mn-ea"/>
                <a:cs typeface="+mn-cs"/>
              </a:rPr>
              <a:t> as </a:t>
            </a:r>
            <a:r>
              <a:rPr lang="nl-NL" sz="1200" kern="1200" dirty="0" err="1" smtClean="0">
                <a:solidFill>
                  <a:schemeClr val="tx1"/>
                </a:solidFill>
                <a:effectLst/>
                <a:latin typeface="+mn-lt"/>
                <a:ea typeface="+mn-ea"/>
                <a:cs typeface="+mn-cs"/>
              </a:rPr>
              <a:t>changing</a:t>
            </a:r>
            <a:r>
              <a:rPr lang="nl-NL" sz="1200" kern="1200" dirty="0" smtClean="0">
                <a:solidFill>
                  <a:schemeClr val="tx1"/>
                </a:solidFill>
                <a:effectLst/>
                <a:latin typeface="+mn-lt"/>
                <a:ea typeface="+mn-ea"/>
                <a:cs typeface="+mn-cs"/>
              </a:rPr>
              <a:t> a </a:t>
            </a:r>
            <a:r>
              <a:rPr lang="nl-NL" sz="1200" kern="1200" dirty="0" err="1" smtClean="0">
                <a:solidFill>
                  <a:schemeClr val="tx1"/>
                </a:solidFill>
                <a:effectLst/>
                <a:latin typeface="+mn-lt"/>
                <a:ea typeface="+mn-ea"/>
                <a:cs typeface="+mn-cs"/>
              </a:rPr>
              <a:t>SimpleValue’s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identifier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Based</a:t>
            </a:r>
            <a:r>
              <a:rPr lang="nl-NL" sz="1200" kern="1200" dirty="0" smtClean="0">
                <a:solidFill>
                  <a:schemeClr val="tx1"/>
                </a:solidFill>
                <a:effectLst/>
                <a:latin typeface="+mn-lt"/>
                <a:ea typeface="+mn-ea"/>
                <a:cs typeface="+mn-cs"/>
              </a:rPr>
              <a:t> on these </a:t>
            </a:r>
            <a:r>
              <a:rPr lang="nl-NL" sz="1200" kern="1200" dirty="0" err="1" smtClean="0">
                <a:solidFill>
                  <a:schemeClr val="tx1"/>
                </a:solidFill>
                <a:effectLst/>
                <a:latin typeface="+mn-lt"/>
                <a:ea typeface="+mn-ea"/>
                <a:cs typeface="+mn-cs"/>
              </a:rPr>
              <a:t>observations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and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due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size</a:t>
            </a:r>
            <a:r>
              <a:rPr lang="nl-NL" sz="1200" kern="1200" dirty="0" smtClean="0">
                <a:solidFill>
                  <a:schemeClr val="tx1"/>
                </a:solidFill>
                <a:effectLst/>
                <a:latin typeface="+mn-lt"/>
                <a:ea typeface="+mn-ea"/>
                <a:cs typeface="+mn-cs"/>
              </a:rPr>
              <a:t> of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mining</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result</a:t>
            </a:r>
            <a:r>
              <a:rPr lang="nl-NL" sz="1200" kern="1200" dirty="0" smtClean="0">
                <a:solidFill>
                  <a:schemeClr val="tx1"/>
                </a:solidFill>
                <a:effectLst/>
                <a:latin typeface="+mn-lt"/>
                <a:ea typeface="+mn-ea"/>
                <a:cs typeface="+mn-cs"/>
              </a:rPr>
              <a:t>, we </a:t>
            </a:r>
            <a:r>
              <a:rPr lang="nl-NL" sz="1200" kern="1200" dirty="0" err="1" smtClean="0">
                <a:solidFill>
                  <a:schemeClr val="tx1"/>
                </a:solidFill>
                <a:effectLst/>
                <a:latin typeface="+mn-lt"/>
                <a:ea typeface="+mn-ea"/>
                <a:cs typeface="+mn-cs"/>
              </a:rPr>
              <a:t>ordered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mined</a:t>
            </a:r>
            <a:r>
              <a:rPr lang="nl-NL" sz="1200" kern="1200" dirty="0" smtClean="0">
                <a:solidFill>
                  <a:schemeClr val="tx1"/>
                </a:solidFill>
                <a:effectLst/>
                <a:latin typeface="+mn-lt"/>
                <a:ea typeface="+mn-ea"/>
                <a:cs typeface="+mn-cs"/>
              </a:rPr>
              <a:t> change </a:t>
            </a:r>
            <a:r>
              <a:rPr lang="nl-NL" sz="1200" kern="1200" dirty="0" err="1" smtClean="0">
                <a:solidFill>
                  <a:schemeClr val="tx1"/>
                </a:solidFill>
                <a:effectLst/>
                <a:latin typeface="+mn-lt"/>
                <a:ea typeface="+mn-ea"/>
                <a:cs typeface="+mn-cs"/>
              </a:rPr>
              <a:t>patterns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by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frequency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times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size</a:t>
            </a:r>
            <a:r>
              <a:rPr lang="nl-NL" sz="1200" kern="1200" dirty="0" smtClean="0">
                <a:solidFill>
                  <a:schemeClr val="tx1"/>
                </a:solidFill>
                <a:effectLst/>
                <a:latin typeface="+mn-lt"/>
                <a:ea typeface="+mn-ea"/>
                <a:cs typeface="+mn-cs"/>
              </a:rPr>
              <a:t>. We </a:t>
            </a:r>
            <a:r>
              <a:rPr lang="nl-NL" sz="1200" kern="1200" dirty="0" err="1" smtClean="0">
                <a:solidFill>
                  <a:schemeClr val="tx1"/>
                </a:solidFill>
                <a:effectLst/>
                <a:latin typeface="+mn-lt"/>
                <a:ea typeface="+mn-ea"/>
                <a:cs typeface="+mn-cs"/>
              </a:rPr>
              <a:t>then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investigated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results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manually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starting</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from</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top of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list. </a:t>
            </a:r>
            <a:r>
              <a:rPr lang="nl-NL" sz="1200" kern="1200" dirty="0" err="1" smtClean="0">
                <a:solidFill>
                  <a:schemeClr val="tx1"/>
                </a:solidFill>
                <a:effectLst/>
                <a:latin typeface="+mn-lt"/>
                <a:ea typeface="+mn-ea"/>
                <a:cs typeface="+mn-cs"/>
              </a:rPr>
              <a:t>Investigated</a:t>
            </a:r>
            <a:r>
              <a:rPr lang="nl-NL" sz="1200" kern="1200" baseline="0" dirty="0" smtClean="0">
                <a:solidFill>
                  <a:schemeClr val="tx1"/>
                </a:solidFill>
                <a:effectLst/>
                <a:latin typeface="+mn-lt"/>
                <a:ea typeface="+mn-ea"/>
                <a:cs typeface="+mn-cs"/>
              </a:rPr>
              <a:t> </a:t>
            </a:r>
            <a:r>
              <a:rPr lang="nl-NL" sz="1200" kern="1200" dirty="0" smtClean="0">
                <a:solidFill>
                  <a:schemeClr val="tx1"/>
                </a:solidFill>
                <a:effectLst/>
                <a:latin typeface="+mn-lt"/>
                <a:ea typeface="+mn-ea"/>
                <a:cs typeface="+mn-cs"/>
              </a:rPr>
              <a:t>change </a:t>
            </a:r>
            <a:r>
              <a:rPr lang="nl-NL" sz="1200" kern="1200" dirty="0" err="1" smtClean="0">
                <a:solidFill>
                  <a:schemeClr val="tx1"/>
                </a:solidFill>
                <a:effectLst/>
                <a:latin typeface="+mn-lt"/>
                <a:ea typeface="+mn-ea"/>
                <a:cs typeface="+mn-cs"/>
              </a:rPr>
              <a:t>patterns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did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correspond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with</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systematic-repetitive</a:t>
            </a:r>
            <a:r>
              <a:rPr lang="nl-NL" sz="1200" kern="1200" dirty="0" smtClean="0">
                <a:solidFill>
                  <a:schemeClr val="tx1"/>
                </a:solidFill>
                <a:effectLst/>
                <a:latin typeface="+mn-lt"/>
                <a:ea typeface="+mn-ea"/>
                <a:cs typeface="+mn-cs"/>
              </a:rPr>
              <a:t> high-level program </a:t>
            </a:r>
            <a:r>
              <a:rPr lang="nl-NL" sz="1200" kern="1200" dirty="0" err="1" smtClean="0">
                <a:solidFill>
                  <a:schemeClr val="tx1"/>
                </a:solidFill>
                <a:effectLst/>
                <a:latin typeface="+mn-lt"/>
                <a:ea typeface="+mn-ea"/>
                <a:cs typeface="+mn-cs"/>
              </a:rPr>
              <a:t>transformations</a:t>
            </a:r>
            <a:r>
              <a:rPr lang="nl-NL" sz="1200" kern="1200" dirty="0" smtClean="0">
                <a:solidFill>
                  <a:schemeClr val="tx1"/>
                </a:solidFill>
                <a:effectLst/>
                <a:latin typeface="+mn-lt"/>
                <a:ea typeface="+mn-ea"/>
                <a:cs typeface="+mn-cs"/>
              </a:rPr>
              <a:t>. </a:t>
            </a:r>
            <a:endParaRPr lang="nl-NL" dirty="0"/>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29</a:t>
            </a:fld>
            <a:endParaRPr lang="nl-BE"/>
          </a:p>
        </p:txBody>
      </p:sp>
    </p:spTree>
    <p:extLst>
      <p:ext uri="{BB962C8B-B14F-4D97-AF65-F5344CB8AC3E}">
        <p14:creationId xmlns:p14="http://schemas.microsoft.com/office/powerpoint/2010/main" val="6413213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200" baseline="0" dirty="0" smtClean="0"/>
              <a:t>Such systematic-repetitive code changes form change patterns. One class of change patterns are </a:t>
            </a:r>
            <a:r>
              <a:rPr lang="en-US" sz="1200" baseline="0" dirty="0" err="1" smtClean="0"/>
              <a:t>refactorings</a:t>
            </a:r>
            <a:r>
              <a:rPr lang="en-US" sz="1200" baseline="0" dirty="0" smtClean="0"/>
              <a:t>, which are well-known high-level program transformations that preserve behavior but improve program structure. </a:t>
            </a:r>
            <a:r>
              <a:rPr lang="en-US" sz="1200" kern="1200" dirty="0" smtClean="0">
                <a:solidFill>
                  <a:schemeClr val="tx1"/>
                </a:solidFill>
                <a:effectLst/>
                <a:latin typeface="+mn-lt"/>
                <a:ea typeface="+mn-ea"/>
                <a:cs typeface="+mn-cs"/>
              </a:rPr>
              <a:t>Many approaches to detect </a:t>
            </a:r>
            <a:r>
              <a:rPr lang="en-US" sz="1200" kern="1200" dirty="0" err="1" smtClean="0">
                <a:solidFill>
                  <a:schemeClr val="tx1"/>
                </a:solidFill>
                <a:effectLst/>
                <a:latin typeface="+mn-lt"/>
                <a:ea typeface="+mn-ea"/>
                <a:cs typeface="+mn-cs"/>
              </a:rPr>
              <a:t>refactorings</a:t>
            </a:r>
            <a:r>
              <a:rPr lang="en-US" sz="1200" kern="1200" dirty="0" smtClean="0">
                <a:solidFill>
                  <a:schemeClr val="tx1"/>
                </a:solidFill>
                <a:effectLst/>
                <a:latin typeface="+mn-lt"/>
                <a:ea typeface="+mn-ea"/>
                <a:cs typeface="+mn-cs"/>
              </a:rPr>
              <a:t> and to automatically refactor code exist. </a:t>
            </a:r>
          </a:p>
          <a:p>
            <a:pPr algn="just"/>
            <a:endParaRPr lang="en-US" sz="1200" kern="1200" dirty="0" smtClean="0">
              <a:solidFill>
                <a:schemeClr val="tx1"/>
              </a:solidFill>
              <a:effectLst/>
              <a:latin typeface="+mn-lt"/>
              <a:ea typeface="+mn-ea"/>
              <a:cs typeface="+mn-cs"/>
            </a:endParaRPr>
          </a:p>
          <a:p>
            <a:pPr marL="0" marR="0" indent="0" algn="just"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On the other hand, in the previous slide we</a:t>
            </a:r>
            <a:r>
              <a:rPr lang="en-US" sz="1200" kern="1200" baseline="0" dirty="0" smtClean="0">
                <a:solidFill>
                  <a:schemeClr val="tx1"/>
                </a:solidFill>
                <a:effectLst/>
                <a:latin typeface="+mn-lt"/>
                <a:ea typeface="+mn-ea"/>
                <a:cs typeface="+mn-cs"/>
              </a:rPr>
              <a:t> have added a return zero if both arguments are equal check to two methods. </a:t>
            </a:r>
            <a:r>
              <a:rPr lang="en-US" sz="1200" baseline="0" dirty="0" smtClean="0"/>
              <a:t>We can interpret this modification as the change pattern I have visualized here</a:t>
            </a:r>
            <a:r>
              <a:rPr lang="en-US" sz="1200" baseline="0" dirty="0" smtClean="0"/>
              <a:t>. We start with some method taking two parameters and having some method body, and we finish with a similar method, which has an inserted if-statement at position 0 inside the method body.</a:t>
            </a:r>
          </a:p>
          <a:p>
            <a:pPr marL="0" marR="0" indent="0" algn="just" defTabSz="914400" rtl="0" eaLnBrk="1" fontAlgn="auto" latinLnBrk="0" hangingPunct="1">
              <a:lnSpc>
                <a:spcPct val="100000"/>
              </a:lnSpc>
              <a:spcBef>
                <a:spcPts val="0"/>
              </a:spcBef>
              <a:spcAft>
                <a:spcPts val="0"/>
              </a:spcAft>
              <a:buClrTx/>
              <a:buSzTx/>
              <a:buFontTx/>
              <a:buNone/>
              <a:tabLst/>
              <a:defRPr/>
            </a:pPr>
            <a:endParaRPr lang="en-US" sz="1200" baseline="0" dirty="0" smtClean="0"/>
          </a:p>
          <a:p>
            <a:pPr marL="0" marR="0" indent="0" algn="just" defTabSz="914400" rtl="0" eaLnBrk="1" fontAlgn="auto" latinLnBrk="0" hangingPunct="1">
              <a:lnSpc>
                <a:spcPct val="100000"/>
              </a:lnSpc>
              <a:spcBef>
                <a:spcPts val="0"/>
              </a:spcBef>
              <a:spcAft>
                <a:spcPts val="0"/>
              </a:spcAft>
              <a:buClrTx/>
              <a:buSzTx/>
              <a:buFontTx/>
              <a:buNone/>
              <a:tabLst/>
              <a:defRPr/>
            </a:pPr>
            <a:r>
              <a:rPr lang="en-US" sz="1200" baseline="0" dirty="0" smtClean="0"/>
              <a:t>This </a:t>
            </a:r>
            <a:r>
              <a:rPr lang="en-US" sz="1200" baseline="0" dirty="0" smtClean="0"/>
              <a:t>is not some well-known refactoring. However, it still is a program transformation that can automatically be applied to methods that have two formal parameters and that return a numeric value</a:t>
            </a:r>
            <a:r>
              <a:rPr lang="en-US" sz="1200" baseline="0" dirty="0" smtClean="0"/>
              <a:t>.</a:t>
            </a:r>
            <a:endParaRPr lang="en-US" sz="1200" baseline="0" dirty="0" smtClean="0"/>
          </a:p>
          <a:p>
            <a:pPr algn="just"/>
            <a:endParaRPr lang="en-US" sz="1200" baseline="0" dirty="0" smtClean="0"/>
          </a:p>
          <a:p>
            <a:pPr algn="just"/>
            <a:r>
              <a:rPr lang="en-US" sz="1200" baseline="0" dirty="0" smtClean="0"/>
              <a:t>My thesis is about mining change histories for such unknown patterns.</a:t>
            </a:r>
            <a:endParaRPr lang="en-US" sz="1200" baseline="0" dirty="0" smtClean="0"/>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3</a:t>
            </a:fld>
            <a:endParaRPr lang="nl-BE"/>
          </a:p>
        </p:txBody>
      </p:sp>
    </p:spTree>
    <p:extLst>
      <p:ext uri="{BB962C8B-B14F-4D97-AF65-F5344CB8AC3E}">
        <p14:creationId xmlns:p14="http://schemas.microsoft.com/office/powerpoint/2010/main" val="7377036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smtClean="0"/>
              <a:t>We </a:t>
            </a:r>
            <a:r>
              <a:rPr lang="nl-NL" dirty="0" err="1" smtClean="0"/>
              <a:t>presented</a:t>
            </a:r>
            <a:r>
              <a:rPr lang="nl-NL" dirty="0" smtClean="0"/>
              <a:t> </a:t>
            </a:r>
            <a:r>
              <a:rPr lang="nl-NL" dirty="0" err="1" smtClean="0"/>
              <a:t>an</a:t>
            </a:r>
            <a:r>
              <a:rPr lang="nl-NL" dirty="0" smtClean="0"/>
              <a:t> approach </a:t>
            </a:r>
            <a:r>
              <a:rPr lang="nl-NL" dirty="0" err="1" smtClean="0"/>
              <a:t>for</a:t>
            </a:r>
            <a:r>
              <a:rPr lang="nl-NL" dirty="0" smtClean="0"/>
              <a:t> </a:t>
            </a:r>
            <a:r>
              <a:rPr lang="nl-NL" dirty="0" err="1" smtClean="0"/>
              <a:t>mining</a:t>
            </a:r>
            <a:r>
              <a:rPr lang="nl-NL" dirty="0" smtClean="0"/>
              <a:t> VCS</a:t>
            </a:r>
            <a:r>
              <a:rPr lang="nl-NL" baseline="0" dirty="0" smtClean="0"/>
              <a:t> histories </a:t>
            </a:r>
            <a:r>
              <a:rPr lang="nl-NL" baseline="0" dirty="0" err="1" smtClean="0"/>
              <a:t>for</a:t>
            </a:r>
            <a:r>
              <a:rPr lang="nl-NL" baseline="0" dirty="0" smtClean="0"/>
              <a:t> </a:t>
            </a:r>
            <a:r>
              <a:rPr lang="nl-NL" baseline="0" dirty="0" err="1" smtClean="0"/>
              <a:t>previously-unknown</a:t>
            </a:r>
            <a:r>
              <a:rPr lang="nl-NL" baseline="0" dirty="0" smtClean="0"/>
              <a:t>, </a:t>
            </a:r>
            <a:r>
              <a:rPr lang="nl-NL" baseline="0" dirty="0" err="1" smtClean="0"/>
              <a:t>automatable</a:t>
            </a:r>
            <a:r>
              <a:rPr lang="nl-NL" baseline="0" dirty="0" smtClean="0"/>
              <a:t> change </a:t>
            </a:r>
            <a:r>
              <a:rPr lang="nl-NL" baseline="0" dirty="0" err="1" smtClean="0"/>
              <a:t>patterns</a:t>
            </a:r>
            <a:r>
              <a:rPr lang="nl-NL" baseline="0" dirty="0" smtClean="0"/>
              <a:t>. </a:t>
            </a:r>
            <a:r>
              <a:rPr lang="nl-NL" sz="1200" i="0" dirty="0" smtClean="0"/>
              <a:t>More </a:t>
            </a:r>
            <a:r>
              <a:rPr lang="nl-NL" sz="1200" i="0" dirty="0" err="1" smtClean="0"/>
              <a:t>concretely</a:t>
            </a:r>
            <a:r>
              <a:rPr lang="nl-NL" sz="1200" i="0" dirty="0" smtClean="0"/>
              <a:t>, we </a:t>
            </a:r>
            <a:r>
              <a:rPr lang="nl-NL" sz="1200" i="0" dirty="0" err="1" smtClean="0"/>
              <a:t>apply</a:t>
            </a:r>
            <a:r>
              <a:rPr lang="nl-NL" sz="1200" i="0" dirty="0" smtClean="0"/>
              <a:t> a standard data </a:t>
            </a:r>
            <a:r>
              <a:rPr lang="nl-NL" sz="1200" i="0" dirty="0" err="1" smtClean="0"/>
              <a:t>mining</a:t>
            </a:r>
            <a:r>
              <a:rPr lang="nl-NL" sz="1200" i="0" dirty="0" smtClean="0"/>
              <a:t> </a:t>
            </a:r>
            <a:r>
              <a:rPr lang="nl-NL" sz="1200" i="0" dirty="0" err="1" smtClean="0"/>
              <a:t>technique</a:t>
            </a:r>
            <a:r>
              <a:rPr lang="nl-NL" sz="1200" i="0" dirty="0" smtClean="0"/>
              <a:t> </a:t>
            </a:r>
            <a:r>
              <a:rPr lang="nl-NL" sz="1200" i="0" dirty="0" err="1" smtClean="0"/>
              <a:t>called</a:t>
            </a:r>
            <a:r>
              <a:rPr lang="nl-NL" sz="1200" i="0" dirty="0" smtClean="0"/>
              <a:t> frequent </a:t>
            </a:r>
            <a:r>
              <a:rPr lang="nl-NL" sz="1200" i="0" dirty="0" err="1" smtClean="0"/>
              <a:t>itemset</a:t>
            </a:r>
            <a:r>
              <a:rPr lang="nl-NL" sz="1200" i="0" dirty="0" smtClean="0"/>
              <a:t> </a:t>
            </a:r>
            <a:r>
              <a:rPr lang="nl-NL" sz="1200" i="0" dirty="0" err="1" smtClean="0"/>
              <a:t>mining</a:t>
            </a:r>
            <a:r>
              <a:rPr lang="nl-NL" sz="1200" i="0" dirty="0" smtClean="0"/>
              <a:t>, operating on </a:t>
            </a:r>
            <a:r>
              <a:rPr lang="nl-NL" sz="1200" i="0" dirty="0" err="1" smtClean="0"/>
              <a:t>the</a:t>
            </a:r>
            <a:r>
              <a:rPr lang="nl-NL" sz="1200" i="0" dirty="0" smtClean="0"/>
              <a:t> changes </a:t>
            </a:r>
            <a:r>
              <a:rPr lang="nl-NL" sz="1200" i="0" dirty="0" err="1" smtClean="0"/>
              <a:t>between</a:t>
            </a:r>
            <a:r>
              <a:rPr lang="nl-NL" sz="1200" i="0" dirty="0" smtClean="0"/>
              <a:t> </a:t>
            </a:r>
            <a:r>
              <a:rPr lang="nl-NL" sz="1200" i="0" dirty="0" err="1" smtClean="0"/>
              <a:t>two</a:t>
            </a:r>
            <a:r>
              <a:rPr lang="nl-NL" sz="1200" i="0" dirty="0" smtClean="0"/>
              <a:t> </a:t>
            </a:r>
            <a:r>
              <a:rPr lang="nl-NL" sz="1200" i="0" dirty="0" err="1" smtClean="0"/>
              <a:t>successive</a:t>
            </a:r>
            <a:r>
              <a:rPr lang="nl-NL" sz="1200" i="0" dirty="0" smtClean="0"/>
              <a:t> VCS snapshots, </a:t>
            </a:r>
            <a:r>
              <a:rPr lang="nl-NL" sz="1200" i="0" dirty="0" err="1" smtClean="0"/>
              <a:t>looking</a:t>
            </a:r>
            <a:r>
              <a:rPr lang="nl-NL" sz="1200" i="0" dirty="0" smtClean="0"/>
              <a:t> </a:t>
            </a:r>
            <a:r>
              <a:rPr lang="nl-NL" sz="1200" i="0" dirty="0" err="1" smtClean="0"/>
              <a:t>for</a:t>
            </a:r>
            <a:r>
              <a:rPr lang="nl-NL" sz="1200" i="0" dirty="0" smtClean="0"/>
              <a:t> change </a:t>
            </a:r>
            <a:r>
              <a:rPr lang="nl-NL" sz="1200" i="0" dirty="0" err="1" smtClean="0"/>
              <a:t>patterns</a:t>
            </a:r>
            <a:r>
              <a:rPr lang="nl-NL" sz="1200" i="0" dirty="0" smtClean="0"/>
              <a:t> in </a:t>
            </a:r>
            <a:r>
              <a:rPr lang="nl-NL" sz="1200" i="0" dirty="0" smtClean="0">
                <a:solidFill>
                  <a:schemeClr val="bg2">
                    <a:lumMod val="60000"/>
                    <a:lumOff val="40000"/>
                  </a:schemeClr>
                </a:solidFill>
              </a:rPr>
              <a:t>open-source software </a:t>
            </a:r>
            <a:r>
              <a:rPr lang="nl-NL" sz="1200" i="0" dirty="0" err="1" smtClean="0">
                <a:solidFill>
                  <a:schemeClr val="bg2">
                    <a:lumMod val="60000"/>
                    <a:lumOff val="40000"/>
                  </a:schemeClr>
                </a:solidFill>
              </a:rPr>
              <a:t>repositories</a:t>
            </a:r>
            <a:r>
              <a:rPr lang="nl-NL" sz="1200" i="0" dirty="0" smtClean="0">
                <a:solidFill>
                  <a:schemeClr val="bg2">
                    <a:lumMod val="60000"/>
                    <a:lumOff val="40000"/>
                  </a:schemeClr>
                </a:solidFill>
              </a:rPr>
              <a:t> </a:t>
            </a:r>
            <a:r>
              <a:rPr lang="nl-NL" sz="1200" i="0" dirty="0" err="1" smtClean="0"/>
              <a:t>provided</a:t>
            </a:r>
            <a:r>
              <a:rPr lang="nl-NL" sz="1200" i="0" dirty="0" smtClean="0"/>
              <a:t> </a:t>
            </a:r>
            <a:r>
              <a:rPr lang="nl-NL" sz="1200" i="0" dirty="0" err="1" smtClean="0"/>
              <a:t>by</a:t>
            </a:r>
            <a:r>
              <a:rPr lang="nl-NL" sz="1200" i="0" dirty="0" smtClean="0"/>
              <a:t> </a:t>
            </a:r>
            <a:r>
              <a:rPr lang="nl-NL" sz="1200" i="0" dirty="0" err="1" smtClean="0"/>
              <a:t>GitHub</a:t>
            </a:r>
            <a:endParaRPr lang="nl-NL" i="0" dirty="0" smtClean="0"/>
          </a:p>
          <a:p>
            <a:endParaRPr lang="nl-NL" dirty="0" smtClean="0"/>
          </a:p>
          <a:p>
            <a:r>
              <a:rPr lang="nl-NL" dirty="0" smtClean="0"/>
              <a:t>In</a:t>
            </a:r>
            <a:r>
              <a:rPr lang="nl-NL" baseline="0" dirty="0" smtClean="0"/>
              <a:t> </a:t>
            </a:r>
            <a:r>
              <a:rPr lang="nl-NL" baseline="0" dirty="0" err="1" smtClean="0"/>
              <a:t>our</a:t>
            </a:r>
            <a:r>
              <a:rPr lang="nl-NL" baseline="0" dirty="0" smtClean="0"/>
              <a:t> </a:t>
            </a:r>
            <a:r>
              <a:rPr lang="nl-NL" baseline="0" dirty="0" err="1" smtClean="0"/>
              <a:t>evaluation</a:t>
            </a:r>
            <a:r>
              <a:rPr lang="nl-NL" baseline="0" dirty="0" smtClean="0"/>
              <a:t> we have </a:t>
            </a:r>
            <a:r>
              <a:rPr lang="nl-NL" baseline="0" dirty="0" err="1" smtClean="0"/>
              <a:t>answered</a:t>
            </a:r>
            <a:r>
              <a:rPr lang="nl-NL" baseline="0" dirty="0" smtClean="0"/>
              <a:t> </a:t>
            </a:r>
            <a:r>
              <a:rPr lang="nl-NL" baseline="0" dirty="0" err="1" smtClean="0"/>
              <a:t>two</a:t>
            </a:r>
            <a:r>
              <a:rPr lang="nl-NL" baseline="0" dirty="0" smtClean="0"/>
              <a:t> research </a:t>
            </a:r>
            <a:r>
              <a:rPr lang="nl-NL" baseline="0" dirty="0" err="1" smtClean="0"/>
              <a:t>questions</a:t>
            </a:r>
            <a:r>
              <a:rPr lang="nl-NL" baseline="0" dirty="0" smtClean="0"/>
              <a:t>. Primo, we </a:t>
            </a:r>
            <a:r>
              <a:rPr lang="nl-NL" baseline="0" dirty="0" err="1" smtClean="0"/>
              <a:t>focussed</a:t>
            </a:r>
            <a:r>
              <a:rPr lang="nl-NL" baseline="0" dirty="0" smtClean="0"/>
              <a:t> on </a:t>
            </a:r>
            <a:r>
              <a:rPr lang="nl-NL" baseline="0" dirty="0" err="1" smtClean="0"/>
              <a:t>the</a:t>
            </a:r>
            <a:r>
              <a:rPr lang="nl-NL" baseline="0" dirty="0" smtClean="0"/>
              <a:t> performance of </a:t>
            </a:r>
            <a:r>
              <a:rPr lang="nl-NL" baseline="0" dirty="0" err="1" smtClean="0"/>
              <a:t>the</a:t>
            </a:r>
            <a:r>
              <a:rPr lang="nl-NL" baseline="0" dirty="0" smtClean="0"/>
              <a:t> approach </a:t>
            </a:r>
            <a:r>
              <a:rPr lang="nl-NL" baseline="0" dirty="0" err="1" smtClean="0"/>
              <a:t>to</a:t>
            </a:r>
            <a:r>
              <a:rPr lang="nl-NL" baseline="0" dirty="0" smtClean="0"/>
              <a:t> </a:t>
            </a:r>
            <a:r>
              <a:rPr lang="nl-NL" baseline="0" dirty="0" err="1" smtClean="0"/>
              <a:t>recall</a:t>
            </a:r>
            <a:r>
              <a:rPr lang="nl-NL" baseline="0" dirty="0" smtClean="0"/>
              <a:t> </a:t>
            </a:r>
            <a:r>
              <a:rPr lang="nl-NL" baseline="0" dirty="0" err="1" smtClean="0"/>
              <a:t>known</a:t>
            </a:r>
            <a:r>
              <a:rPr lang="nl-NL" baseline="0" dirty="0" smtClean="0"/>
              <a:t> change </a:t>
            </a:r>
            <a:r>
              <a:rPr lang="nl-NL" baseline="0" dirty="0" err="1" smtClean="0"/>
              <a:t>patterns</a:t>
            </a:r>
            <a:r>
              <a:rPr lang="nl-NL" baseline="0" dirty="0" smtClean="0"/>
              <a:t> </a:t>
            </a:r>
            <a:r>
              <a:rPr lang="nl-NL" baseline="0" dirty="0" err="1" smtClean="0"/>
              <a:t>given</a:t>
            </a:r>
            <a:r>
              <a:rPr lang="nl-NL" baseline="0" dirty="0" smtClean="0"/>
              <a:t> small code </a:t>
            </a:r>
            <a:r>
              <a:rPr lang="nl-NL" baseline="0" dirty="0" err="1" smtClean="0"/>
              <a:t>fragments</a:t>
            </a:r>
            <a:r>
              <a:rPr lang="nl-NL" baseline="0" dirty="0" smtClean="0"/>
              <a:t> </a:t>
            </a:r>
            <a:r>
              <a:rPr lang="nl-NL" baseline="0" dirty="0" err="1" smtClean="0"/>
              <a:t>with</a:t>
            </a:r>
            <a:r>
              <a:rPr lang="nl-NL" baseline="0" dirty="0" smtClean="0"/>
              <a:t> </a:t>
            </a:r>
            <a:r>
              <a:rPr lang="nl-NL" baseline="0" dirty="0" err="1" smtClean="0"/>
              <a:t>known</a:t>
            </a:r>
            <a:r>
              <a:rPr lang="nl-NL" baseline="0" dirty="0" smtClean="0"/>
              <a:t> </a:t>
            </a:r>
            <a:r>
              <a:rPr lang="nl-NL" baseline="0" dirty="0" err="1" smtClean="0"/>
              <a:t>systematic-repetitive</a:t>
            </a:r>
            <a:r>
              <a:rPr lang="nl-NL" baseline="0" dirty="0" smtClean="0"/>
              <a:t> changes, </a:t>
            </a:r>
            <a:r>
              <a:rPr lang="nl-NL" baseline="0" dirty="0" err="1" smtClean="0"/>
              <a:t>which</a:t>
            </a:r>
            <a:r>
              <a:rPr lang="nl-NL" baseline="0" dirty="0" smtClean="0"/>
              <a:t> </a:t>
            </a:r>
            <a:r>
              <a:rPr lang="nl-NL" baseline="0" dirty="0" err="1" smtClean="0"/>
              <a:t>resulted</a:t>
            </a:r>
            <a:r>
              <a:rPr lang="nl-NL" baseline="0" dirty="0" smtClean="0"/>
              <a:t> in a performance </a:t>
            </a:r>
            <a:r>
              <a:rPr lang="nl-NL" baseline="0" dirty="0" err="1" smtClean="0"/>
              <a:t>highly</a:t>
            </a:r>
            <a:r>
              <a:rPr lang="nl-NL" baseline="0" dirty="0" smtClean="0"/>
              <a:t> </a:t>
            </a:r>
            <a:r>
              <a:rPr lang="nl-NL" baseline="0" dirty="0" err="1" smtClean="0"/>
              <a:t>dependend</a:t>
            </a:r>
            <a:r>
              <a:rPr lang="nl-NL" baseline="0" dirty="0" smtClean="0"/>
              <a:t> on </a:t>
            </a:r>
            <a:r>
              <a:rPr lang="nl-NL" baseline="0" dirty="0" err="1" smtClean="0"/>
              <a:t>the</a:t>
            </a:r>
            <a:r>
              <a:rPr lang="nl-NL" baseline="0" dirty="0" smtClean="0"/>
              <a:t> </a:t>
            </a:r>
            <a:r>
              <a:rPr lang="nl-NL" baseline="0" dirty="0" err="1" smtClean="0"/>
              <a:t>used</a:t>
            </a:r>
            <a:r>
              <a:rPr lang="nl-NL" baseline="0" dirty="0" smtClean="0"/>
              <a:t> </a:t>
            </a:r>
            <a:r>
              <a:rPr lang="nl-NL" baseline="0" dirty="0" err="1" smtClean="0"/>
              <a:t>grouping</a:t>
            </a:r>
            <a:r>
              <a:rPr lang="nl-NL" baseline="0" dirty="0" smtClean="0"/>
              <a:t> </a:t>
            </a:r>
            <a:r>
              <a:rPr lang="nl-NL" baseline="0" dirty="0" err="1" smtClean="0"/>
              <a:t>granularity</a:t>
            </a:r>
            <a:r>
              <a:rPr lang="nl-NL" baseline="0" dirty="0" smtClean="0"/>
              <a:t> </a:t>
            </a:r>
            <a:r>
              <a:rPr lang="nl-NL" baseline="0" dirty="0" err="1" smtClean="0"/>
              <a:t>and</a:t>
            </a:r>
            <a:r>
              <a:rPr lang="nl-NL" baseline="0" dirty="0" smtClean="0"/>
              <a:t> </a:t>
            </a:r>
            <a:r>
              <a:rPr lang="nl-NL" baseline="0" dirty="0" err="1" smtClean="0"/>
              <a:t>equivalence</a:t>
            </a:r>
            <a:r>
              <a:rPr lang="nl-NL" baseline="0" dirty="0" smtClean="0"/>
              <a:t> </a:t>
            </a:r>
            <a:r>
              <a:rPr lang="nl-NL" baseline="0" dirty="0" err="1" smtClean="0"/>
              <a:t>relation</a:t>
            </a:r>
            <a:r>
              <a:rPr lang="nl-NL" baseline="0" dirty="0" smtClean="0"/>
              <a:t>.</a:t>
            </a:r>
          </a:p>
          <a:p>
            <a:endParaRPr lang="nl-NL" baseline="0" dirty="0" smtClean="0"/>
          </a:p>
          <a:p>
            <a:r>
              <a:rPr lang="nl-NL" baseline="0" dirty="0" smtClean="0"/>
              <a:t>Secundo, we </a:t>
            </a:r>
            <a:r>
              <a:rPr lang="nl-NL" baseline="0" dirty="0" err="1" smtClean="0"/>
              <a:t>focussed</a:t>
            </a:r>
            <a:r>
              <a:rPr lang="nl-NL" baseline="0" dirty="0" smtClean="0"/>
              <a:t> on performance on open-source </a:t>
            </a:r>
            <a:r>
              <a:rPr lang="nl-NL" baseline="0" dirty="0" err="1" smtClean="0"/>
              <a:t>projects</a:t>
            </a:r>
            <a:r>
              <a:rPr lang="nl-NL" baseline="0" dirty="0" smtClean="0"/>
              <a:t> </a:t>
            </a:r>
            <a:r>
              <a:rPr lang="nl-NL" baseline="0" dirty="0" err="1" smtClean="0"/>
              <a:t>by</a:t>
            </a:r>
            <a:r>
              <a:rPr lang="nl-NL" baseline="0" dirty="0" smtClean="0"/>
              <a:t> </a:t>
            </a:r>
            <a:r>
              <a:rPr lang="nl-NL" baseline="0" dirty="0" err="1" smtClean="0"/>
              <a:t>applying</a:t>
            </a:r>
            <a:r>
              <a:rPr lang="nl-NL" baseline="0" dirty="0" smtClean="0"/>
              <a:t> </a:t>
            </a:r>
            <a:r>
              <a:rPr lang="nl-NL" baseline="0" dirty="0" err="1" smtClean="0"/>
              <a:t>our</a:t>
            </a:r>
            <a:r>
              <a:rPr lang="nl-NL" baseline="0" dirty="0" smtClean="0"/>
              <a:t> approach </a:t>
            </a:r>
            <a:r>
              <a:rPr lang="nl-NL" baseline="0" dirty="0" err="1" smtClean="0"/>
              <a:t>under</a:t>
            </a:r>
            <a:r>
              <a:rPr lang="nl-NL" baseline="0" dirty="0" smtClean="0"/>
              <a:t> a </a:t>
            </a:r>
            <a:r>
              <a:rPr lang="nl-NL" baseline="0" dirty="0" err="1" smtClean="0"/>
              <a:t>specific</a:t>
            </a:r>
            <a:r>
              <a:rPr lang="nl-NL" baseline="0" dirty="0" smtClean="0"/>
              <a:t> </a:t>
            </a:r>
            <a:r>
              <a:rPr lang="nl-NL" baseline="0" dirty="0" err="1" smtClean="0"/>
              <a:t>configuration</a:t>
            </a:r>
            <a:r>
              <a:rPr lang="nl-NL" baseline="0" dirty="0" smtClean="0"/>
              <a:t> on </a:t>
            </a:r>
            <a:r>
              <a:rPr lang="nl-NL" baseline="0" dirty="0" err="1" smtClean="0"/>
              <a:t>the</a:t>
            </a:r>
            <a:r>
              <a:rPr lang="nl-NL" baseline="0" dirty="0" smtClean="0"/>
              <a:t> </a:t>
            </a:r>
            <a:r>
              <a:rPr lang="nl-NL" baseline="0" dirty="0" err="1" smtClean="0"/>
              <a:t>entire</a:t>
            </a:r>
            <a:r>
              <a:rPr lang="nl-NL" baseline="0" dirty="0" smtClean="0"/>
              <a:t> </a:t>
            </a:r>
            <a:r>
              <a:rPr lang="nl-NL" baseline="0" dirty="0" err="1" smtClean="0"/>
              <a:t>history</a:t>
            </a:r>
            <a:r>
              <a:rPr lang="nl-NL" baseline="0" dirty="0" smtClean="0"/>
              <a:t> of </a:t>
            </a:r>
            <a:r>
              <a:rPr lang="nl-NL" baseline="0" dirty="0" err="1" smtClean="0"/>
              <a:t>an</a:t>
            </a:r>
            <a:r>
              <a:rPr lang="nl-NL" baseline="0" dirty="0" smtClean="0"/>
              <a:t> open-source project. </a:t>
            </a:r>
            <a:r>
              <a:rPr lang="nl-NL" sz="1200" kern="1200" dirty="0" err="1" smtClean="0">
                <a:solidFill>
                  <a:schemeClr val="tx1"/>
                </a:solidFill>
                <a:effectLst/>
                <a:latin typeface="+mn-lt"/>
                <a:ea typeface="+mn-ea"/>
                <a:cs typeface="+mn-cs"/>
              </a:rPr>
              <a:t>Due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size</a:t>
            </a:r>
            <a:r>
              <a:rPr lang="nl-NL" sz="1200" kern="1200" dirty="0" smtClean="0">
                <a:solidFill>
                  <a:schemeClr val="tx1"/>
                </a:solidFill>
                <a:effectLst/>
                <a:latin typeface="+mn-lt"/>
                <a:ea typeface="+mn-ea"/>
                <a:cs typeface="+mn-cs"/>
              </a:rPr>
              <a:t> of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mining</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result</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and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dominance</a:t>
            </a:r>
            <a:r>
              <a:rPr lang="nl-NL" sz="1200" kern="1200" dirty="0" smtClean="0">
                <a:solidFill>
                  <a:schemeClr val="tx1"/>
                </a:solidFill>
                <a:effectLst/>
                <a:latin typeface="+mn-lt"/>
                <a:ea typeface="+mn-ea"/>
                <a:cs typeface="+mn-cs"/>
              </a:rPr>
              <a:t> of </a:t>
            </a:r>
            <a:r>
              <a:rPr lang="nl-NL" sz="1200" kern="1200" dirty="0" err="1" smtClean="0">
                <a:solidFill>
                  <a:schemeClr val="tx1"/>
                </a:solidFill>
                <a:effectLst/>
                <a:latin typeface="+mn-lt"/>
                <a:ea typeface="+mn-ea"/>
                <a:cs typeface="+mn-cs"/>
              </a:rPr>
              <a:t>relatively</a:t>
            </a:r>
            <a:r>
              <a:rPr lang="nl-NL" sz="1200" kern="1200" dirty="0" smtClean="0">
                <a:solidFill>
                  <a:schemeClr val="tx1"/>
                </a:solidFill>
                <a:effectLst/>
                <a:latin typeface="+mn-lt"/>
                <a:ea typeface="+mn-ea"/>
                <a:cs typeface="+mn-cs"/>
              </a:rPr>
              <a:t> small change </a:t>
            </a:r>
            <a:r>
              <a:rPr lang="nl-NL" sz="1200" kern="1200" dirty="0" err="1" smtClean="0">
                <a:solidFill>
                  <a:schemeClr val="tx1"/>
                </a:solidFill>
                <a:effectLst/>
                <a:latin typeface="+mn-lt"/>
                <a:ea typeface="+mn-ea"/>
                <a:cs typeface="+mn-cs"/>
              </a:rPr>
              <a:t>patterns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occurring</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often</a:t>
            </a:r>
            <a:r>
              <a:rPr lang="nl-NL" sz="1200" kern="1200" dirty="0" smtClean="0">
                <a:solidFill>
                  <a:schemeClr val="tx1"/>
                </a:solidFill>
                <a:effectLst/>
                <a:latin typeface="+mn-lt"/>
                <a:ea typeface="+mn-ea"/>
                <a:cs typeface="+mn-cs"/>
              </a:rPr>
              <a:t>, we </a:t>
            </a:r>
            <a:r>
              <a:rPr lang="nl-NL" sz="1200" kern="1200" dirty="0" err="1" smtClean="0">
                <a:solidFill>
                  <a:schemeClr val="tx1"/>
                </a:solidFill>
                <a:effectLst/>
                <a:latin typeface="+mn-lt"/>
                <a:ea typeface="+mn-ea"/>
                <a:cs typeface="+mn-cs"/>
              </a:rPr>
              <a:t>sorted</a:t>
            </a:r>
            <a:r>
              <a:rPr lang="nl-NL" sz="1200" kern="1200" dirty="0" smtClean="0">
                <a:solidFill>
                  <a:schemeClr val="tx1"/>
                </a:solidFill>
                <a:effectLst/>
                <a:latin typeface="+mn-lt"/>
                <a:ea typeface="+mn-ea"/>
                <a:cs typeface="+mn-cs"/>
              </a:rPr>
              <a:t> change </a:t>
            </a:r>
            <a:r>
              <a:rPr lang="nl-NL" sz="1200" kern="1200" dirty="0" err="1" smtClean="0">
                <a:solidFill>
                  <a:schemeClr val="tx1"/>
                </a:solidFill>
                <a:effectLst/>
                <a:latin typeface="+mn-lt"/>
                <a:ea typeface="+mn-ea"/>
                <a:cs typeface="+mn-cs"/>
              </a:rPr>
              <a:t>patterns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by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size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times</a:t>
            </a:r>
            <a:r>
              <a:rPr lang="nl-NL" sz="1200" kern="1200" dirty="0" smtClean="0">
                <a:solidFill>
                  <a:schemeClr val="tx1"/>
                </a:solidFill>
                <a:effectLst/>
                <a:latin typeface="+mn-lt"/>
                <a:ea typeface="+mn-ea"/>
                <a:cs typeface="+mn-cs"/>
              </a:rPr>
              <a:t> support. We </a:t>
            </a:r>
            <a:r>
              <a:rPr lang="nl-NL" sz="1200" kern="1200" dirty="0" err="1" smtClean="0">
                <a:solidFill>
                  <a:schemeClr val="tx1"/>
                </a:solidFill>
                <a:effectLst/>
                <a:latin typeface="+mn-lt"/>
                <a:ea typeface="+mn-ea"/>
                <a:cs typeface="+mn-cs"/>
              </a:rPr>
              <a:t>investigated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top of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list, </a:t>
            </a:r>
            <a:r>
              <a:rPr lang="nl-NL" sz="1200" kern="1200" dirty="0" err="1" smtClean="0">
                <a:solidFill>
                  <a:schemeClr val="tx1"/>
                </a:solidFill>
                <a:effectLst/>
                <a:latin typeface="+mn-lt"/>
                <a:ea typeface="+mn-ea"/>
                <a:cs typeface="+mn-cs"/>
              </a:rPr>
              <a:t>all</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investigated</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mined</a:t>
            </a:r>
            <a:r>
              <a:rPr lang="nl-NL" sz="1200" kern="1200" baseline="0" dirty="0" smtClean="0">
                <a:solidFill>
                  <a:schemeClr val="tx1"/>
                </a:solidFill>
                <a:effectLst/>
                <a:latin typeface="+mn-lt"/>
                <a:ea typeface="+mn-ea"/>
                <a:cs typeface="+mn-cs"/>
              </a:rPr>
              <a:t> </a:t>
            </a:r>
            <a:r>
              <a:rPr lang="nl-NL" sz="1200" kern="1200" dirty="0" smtClean="0">
                <a:solidFill>
                  <a:schemeClr val="tx1"/>
                </a:solidFill>
                <a:effectLst/>
                <a:latin typeface="+mn-lt"/>
                <a:ea typeface="+mn-ea"/>
                <a:cs typeface="+mn-cs"/>
              </a:rPr>
              <a:t>change </a:t>
            </a:r>
            <a:r>
              <a:rPr lang="nl-NL" sz="1200" kern="1200" dirty="0" err="1" smtClean="0">
                <a:solidFill>
                  <a:schemeClr val="tx1"/>
                </a:solidFill>
                <a:effectLst/>
                <a:latin typeface="+mn-lt"/>
                <a:ea typeface="+mn-ea"/>
                <a:cs typeface="+mn-cs"/>
              </a:rPr>
              <a:t>patterns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did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correspond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with</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systematic-repetitive</a:t>
            </a:r>
            <a:r>
              <a:rPr lang="nl-NL" sz="1200" kern="1200" dirty="0" smtClean="0">
                <a:solidFill>
                  <a:schemeClr val="tx1"/>
                </a:solidFill>
                <a:effectLst/>
                <a:latin typeface="+mn-lt"/>
                <a:ea typeface="+mn-ea"/>
                <a:cs typeface="+mn-cs"/>
              </a:rPr>
              <a:t> high-level program </a:t>
            </a:r>
            <a:r>
              <a:rPr lang="nl-NL" sz="1200" kern="1200" dirty="0" err="1" smtClean="0">
                <a:solidFill>
                  <a:schemeClr val="tx1"/>
                </a:solidFill>
                <a:effectLst/>
                <a:latin typeface="+mn-lt"/>
                <a:ea typeface="+mn-ea"/>
                <a:cs typeface="+mn-cs"/>
              </a:rPr>
              <a:t>transformations</a:t>
            </a:r>
            <a:r>
              <a:rPr lang="nl-NL" sz="1200" kern="1200" dirty="0" smtClean="0">
                <a:solidFill>
                  <a:schemeClr val="tx1"/>
                </a:solidFill>
                <a:effectLst/>
                <a:latin typeface="+mn-lt"/>
                <a:ea typeface="+mn-ea"/>
                <a:cs typeface="+mn-cs"/>
              </a:rPr>
              <a:t>. </a:t>
            </a:r>
            <a:endParaRPr lang="nl-NL" dirty="0" smtClean="0"/>
          </a:p>
          <a:p>
            <a:endParaRPr lang="nl-NL" baseline="0" dirty="0" smtClean="0"/>
          </a:p>
          <a:p>
            <a:endParaRPr lang="nl-NL" baseline="0" dirty="0" smtClean="0"/>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30</a:t>
            </a:fld>
            <a:endParaRPr lang="nl-BE"/>
          </a:p>
        </p:txBody>
      </p:sp>
    </p:spTree>
    <p:extLst>
      <p:ext uri="{BB962C8B-B14F-4D97-AF65-F5344CB8AC3E}">
        <p14:creationId xmlns:p14="http://schemas.microsoft.com/office/powerpoint/2010/main" val="14528885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We </a:t>
            </a:r>
            <a:r>
              <a:rPr lang="nl-NL" sz="1200" kern="1200" dirty="0" smtClean="0">
                <a:solidFill>
                  <a:schemeClr val="tx1"/>
                </a:solidFill>
                <a:effectLst/>
                <a:latin typeface="+mn-lt"/>
                <a:ea typeface="+mn-ea"/>
                <a:cs typeface="+mn-cs"/>
              </a:rPr>
              <a:t>have </a:t>
            </a:r>
            <a:r>
              <a:rPr lang="nl-NL" sz="1200" kern="1200" dirty="0" err="1" smtClean="0">
                <a:solidFill>
                  <a:schemeClr val="tx1"/>
                </a:solidFill>
                <a:effectLst/>
                <a:latin typeface="+mn-lt"/>
                <a:ea typeface="+mn-ea"/>
                <a:cs typeface="+mn-cs"/>
              </a:rPr>
              <a:t>presented</a:t>
            </a:r>
            <a:r>
              <a:rPr lang="nl-NL" sz="1200" kern="1200" dirty="0" smtClean="0">
                <a:solidFill>
                  <a:schemeClr val="tx1"/>
                </a:solidFill>
                <a:effectLst/>
                <a:latin typeface="+mn-lt"/>
                <a:ea typeface="+mn-ea"/>
                <a:cs typeface="+mn-cs"/>
              </a:rPr>
              <a:t> a </a:t>
            </a:r>
            <a:r>
              <a:rPr lang="nl-NL" sz="1200" kern="1200" dirty="0" err="1" smtClean="0">
                <a:solidFill>
                  <a:schemeClr val="tx1"/>
                </a:solidFill>
                <a:effectLst/>
                <a:latin typeface="+mn-lt"/>
                <a:ea typeface="+mn-ea"/>
                <a:cs typeface="+mn-cs"/>
              </a:rPr>
              <a:t>method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for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finding</a:t>
            </a:r>
            <a:r>
              <a:rPr lang="nl-NL" sz="1200" kern="1200" dirty="0" smtClean="0">
                <a:solidFill>
                  <a:schemeClr val="tx1"/>
                </a:solidFill>
                <a:effectLst/>
                <a:latin typeface="+mn-lt"/>
                <a:ea typeface="+mn-ea"/>
                <a:cs typeface="+mn-cs"/>
              </a:rPr>
              <a:t> new source code </a:t>
            </a:r>
            <a:r>
              <a:rPr lang="nl-NL" sz="1200" kern="1200" dirty="0" err="1" smtClean="0">
                <a:solidFill>
                  <a:schemeClr val="tx1"/>
                </a:solidFill>
                <a:effectLst/>
                <a:latin typeface="+mn-lt"/>
                <a:ea typeface="+mn-ea"/>
                <a:cs typeface="+mn-cs"/>
              </a:rPr>
              <a:t>fragments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which</a:t>
            </a:r>
            <a:r>
              <a:rPr lang="nl-NL" sz="1200" kern="1200" dirty="0" smtClean="0">
                <a:solidFill>
                  <a:schemeClr val="tx1"/>
                </a:solidFill>
                <a:effectLst/>
                <a:latin typeface="+mn-lt"/>
                <a:ea typeface="+mn-ea"/>
                <a:cs typeface="+mn-cs"/>
              </a:rPr>
              <a:t> change </a:t>
            </a:r>
            <a:r>
              <a:rPr lang="nl-NL" sz="1200" kern="1200" dirty="0" err="1" smtClean="0">
                <a:solidFill>
                  <a:schemeClr val="tx1"/>
                </a:solidFill>
                <a:effectLst/>
                <a:latin typeface="+mn-lt"/>
                <a:ea typeface="+mn-ea"/>
                <a:cs typeface="+mn-cs"/>
              </a:rPr>
              <a:t>patterns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can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be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applied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However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although</a:t>
            </a:r>
            <a:r>
              <a:rPr lang="nl-NL" sz="1200" kern="1200" dirty="0" smtClean="0">
                <a:solidFill>
                  <a:schemeClr val="tx1"/>
                </a:solidFill>
                <a:effectLst/>
                <a:latin typeface="+mn-lt"/>
                <a:ea typeface="+mn-ea"/>
                <a:cs typeface="+mn-cs"/>
              </a:rPr>
              <a:t> we focus on </a:t>
            </a:r>
            <a:r>
              <a:rPr lang="nl-NL" sz="1200" kern="1200" dirty="0" err="1" smtClean="0">
                <a:solidFill>
                  <a:schemeClr val="tx1"/>
                </a:solidFill>
                <a:effectLst/>
                <a:latin typeface="+mn-lt"/>
                <a:ea typeface="+mn-ea"/>
                <a:cs typeface="+mn-cs"/>
              </a:rPr>
              <a:t>automatable</a:t>
            </a:r>
            <a:r>
              <a:rPr lang="nl-NL" sz="1200" kern="1200" dirty="0" smtClean="0">
                <a:solidFill>
                  <a:schemeClr val="tx1"/>
                </a:solidFill>
                <a:effectLst/>
                <a:latin typeface="+mn-lt"/>
                <a:ea typeface="+mn-ea"/>
                <a:cs typeface="+mn-cs"/>
              </a:rPr>
              <a:t> change </a:t>
            </a:r>
            <a:r>
              <a:rPr lang="nl-NL" sz="1200" kern="1200" dirty="0" err="1" smtClean="0">
                <a:solidFill>
                  <a:schemeClr val="tx1"/>
                </a:solidFill>
                <a:effectLst/>
                <a:latin typeface="+mn-lt"/>
                <a:ea typeface="+mn-ea"/>
                <a:cs typeface="+mn-cs"/>
              </a:rPr>
              <a:t>patterns</a:t>
            </a:r>
            <a:r>
              <a:rPr lang="nl-NL" sz="1200" kern="1200" dirty="0" smtClean="0">
                <a:solidFill>
                  <a:schemeClr val="tx1"/>
                </a:solidFill>
                <a:effectLst/>
                <a:latin typeface="+mn-lt"/>
                <a:ea typeface="+mn-ea"/>
                <a:cs typeface="+mn-cs"/>
              </a:rPr>
              <a:t> in </a:t>
            </a:r>
            <a:r>
              <a:rPr lang="nl-NL" sz="1200" kern="1200" dirty="0" err="1" smtClean="0">
                <a:solidFill>
                  <a:schemeClr val="tx1"/>
                </a:solidFill>
                <a:effectLst/>
                <a:latin typeface="+mn-lt"/>
                <a:ea typeface="+mn-ea"/>
                <a:cs typeface="+mn-cs"/>
              </a:rPr>
              <a:t>this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work</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developers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still</a:t>
            </a:r>
            <a:r>
              <a:rPr lang="nl-NL" sz="1200" kern="1200" dirty="0" smtClean="0">
                <a:solidFill>
                  <a:schemeClr val="tx1"/>
                </a:solidFill>
                <a:effectLst/>
                <a:latin typeface="+mn-lt"/>
                <a:ea typeface="+mn-ea"/>
                <a:cs typeface="+mn-cs"/>
              </a:rPr>
              <a:t> have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manually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transform</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identified</a:t>
            </a:r>
            <a:r>
              <a:rPr lang="nl-NL" sz="1200" kern="1200" dirty="0" smtClean="0">
                <a:solidFill>
                  <a:schemeClr val="tx1"/>
                </a:solidFill>
                <a:effectLst/>
                <a:latin typeface="+mn-lt"/>
                <a:ea typeface="+mn-ea"/>
                <a:cs typeface="+mn-cs"/>
              </a:rPr>
              <a:t> code </a:t>
            </a:r>
            <a:r>
              <a:rPr lang="nl-NL" sz="1200" kern="1200" dirty="0" err="1" smtClean="0">
                <a:solidFill>
                  <a:schemeClr val="tx1"/>
                </a:solidFill>
                <a:effectLst/>
                <a:latin typeface="+mn-lt"/>
                <a:ea typeface="+mn-ea"/>
                <a:cs typeface="+mn-cs"/>
              </a:rPr>
              <a:t>fragments</a:t>
            </a:r>
            <a:r>
              <a:rPr lang="nl-NL" sz="1200" kern="1200" dirty="0" smtClean="0">
                <a:solidFill>
                  <a:schemeClr val="tx1"/>
                </a:solidFill>
                <a:effectLst/>
                <a:latin typeface="+mn-lt"/>
                <a:ea typeface="+mn-ea"/>
                <a:cs typeface="+mn-cs"/>
              </a:rPr>
              <a:t>. A</a:t>
            </a:r>
            <a:r>
              <a:rPr lang="nl-NL" sz="1200" kern="1200" baseline="0" dirty="0" smtClean="0">
                <a:solidFill>
                  <a:schemeClr val="tx1"/>
                </a:solidFill>
                <a:effectLst/>
                <a:latin typeface="+mn-lt"/>
                <a:ea typeface="+mn-ea"/>
                <a:cs typeface="+mn-cs"/>
              </a:rPr>
              <a:t> first line of </a:t>
            </a:r>
            <a:r>
              <a:rPr lang="nl-NL" sz="1200" kern="1200" baseline="0" dirty="0" err="1" smtClean="0">
                <a:solidFill>
                  <a:schemeClr val="tx1"/>
                </a:solidFill>
                <a:effectLst/>
                <a:latin typeface="+mn-lt"/>
                <a:ea typeface="+mn-ea"/>
                <a:cs typeface="+mn-cs"/>
              </a:rPr>
              <a:t>future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work</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involves</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improving</a:t>
            </a:r>
            <a:r>
              <a:rPr lang="nl-NL" sz="1200" kern="1200" baseline="0" dirty="0" smtClean="0">
                <a:solidFill>
                  <a:schemeClr val="tx1"/>
                </a:solidFill>
                <a:effectLst/>
                <a:latin typeface="+mn-lt"/>
                <a:ea typeface="+mn-ea"/>
                <a:cs typeface="+mn-cs"/>
              </a:rPr>
              <a:t> tool support, </a:t>
            </a:r>
            <a:r>
              <a:rPr lang="nl-NL" sz="1200" kern="1200" baseline="0" dirty="0" err="1" smtClean="0">
                <a:solidFill>
                  <a:schemeClr val="tx1"/>
                </a:solidFill>
                <a:effectLst/>
                <a:latin typeface="+mn-lt"/>
                <a:ea typeface="+mn-ea"/>
                <a:cs typeface="+mn-cs"/>
              </a:rPr>
              <a:t>enabling</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the</a:t>
            </a:r>
            <a:r>
              <a:rPr lang="nl-NL" sz="1200" kern="1200" baseline="0" dirty="0" smtClean="0">
                <a:solidFill>
                  <a:schemeClr val="tx1"/>
                </a:solidFill>
                <a:effectLst/>
                <a:latin typeface="+mn-lt"/>
                <a:ea typeface="+mn-ea"/>
                <a:cs typeface="+mn-cs"/>
              </a:rPr>
              <a:t> automatic </a:t>
            </a:r>
            <a:r>
              <a:rPr lang="nl-NL" sz="1200" kern="1200" baseline="0" dirty="0" err="1" smtClean="0">
                <a:solidFill>
                  <a:schemeClr val="tx1"/>
                </a:solidFill>
                <a:effectLst/>
                <a:latin typeface="+mn-lt"/>
                <a:ea typeface="+mn-ea"/>
                <a:cs typeface="+mn-cs"/>
              </a:rPr>
              <a:t>systematic</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transformation</a:t>
            </a:r>
            <a:r>
              <a:rPr lang="nl-NL" sz="1200" kern="1200" baseline="0" dirty="0" smtClean="0">
                <a:solidFill>
                  <a:schemeClr val="tx1"/>
                </a:solidFill>
                <a:effectLst/>
                <a:latin typeface="+mn-lt"/>
                <a:ea typeface="+mn-ea"/>
                <a:cs typeface="+mn-cs"/>
              </a:rPr>
              <a:t> of source code </a:t>
            </a:r>
            <a:r>
              <a:rPr lang="nl-NL" sz="1200" kern="1200" baseline="0" dirty="0" err="1" smtClean="0">
                <a:solidFill>
                  <a:schemeClr val="tx1"/>
                </a:solidFill>
                <a:effectLst/>
                <a:latin typeface="+mn-lt"/>
                <a:ea typeface="+mn-ea"/>
                <a:cs typeface="+mn-cs"/>
              </a:rPr>
              <a:t>according</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to</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mined</a:t>
            </a:r>
            <a:r>
              <a:rPr lang="nl-NL" sz="1200" kern="1200" baseline="0" dirty="0" smtClean="0">
                <a:solidFill>
                  <a:schemeClr val="tx1"/>
                </a:solidFill>
                <a:effectLst/>
                <a:latin typeface="+mn-lt"/>
                <a:ea typeface="+mn-ea"/>
                <a:cs typeface="+mn-cs"/>
              </a:rPr>
              <a:t> change </a:t>
            </a:r>
            <a:r>
              <a:rPr lang="nl-NL" sz="1200" kern="1200" baseline="0" dirty="0" err="1" smtClean="0">
                <a:solidFill>
                  <a:schemeClr val="tx1"/>
                </a:solidFill>
                <a:effectLst/>
                <a:latin typeface="+mn-lt"/>
                <a:ea typeface="+mn-ea"/>
                <a:cs typeface="+mn-cs"/>
              </a:rPr>
              <a:t>patterns</a:t>
            </a:r>
            <a:r>
              <a:rPr lang="nl-NL" sz="1200" kern="1200" baseline="0" dirty="0" smtClean="0">
                <a:solidFill>
                  <a:schemeClr val="tx1"/>
                </a:solidFill>
                <a:effectLst/>
                <a:latin typeface="+mn-lt"/>
                <a:ea typeface="+mn-ea"/>
                <a:cs typeface="+mn-cs"/>
              </a:rPr>
              <a:t>.</a:t>
            </a:r>
            <a:endParaRPr lang="nl-NL"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dirty="0" smtClean="0">
              <a:solidFill>
                <a:schemeClr val="tx1"/>
              </a:solidFill>
              <a:effectLst/>
              <a:latin typeface="+mn-lt"/>
              <a:ea typeface="+mn-ea"/>
              <a:cs typeface="+mn-cs"/>
            </a:endParaRPr>
          </a:p>
          <a:p>
            <a:r>
              <a:rPr lang="nl-NL" sz="1200" kern="1200" dirty="0" smtClean="0">
                <a:solidFill>
                  <a:schemeClr val="tx1"/>
                </a:solidFill>
                <a:effectLst/>
                <a:latin typeface="+mn-lt"/>
                <a:ea typeface="+mn-ea"/>
                <a:cs typeface="+mn-cs"/>
              </a:rPr>
              <a:t>In order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achieve</a:t>
            </a:r>
            <a:r>
              <a:rPr lang="nl-NL" sz="1200" kern="1200" dirty="0" smtClean="0">
                <a:solidFill>
                  <a:schemeClr val="tx1"/>
                </a:solidFill>
                <a:effectLst/>
                <a:latin typeface="+mn-lt"/>
                <a:ea typeface="+mn-ea"/>
                <a:cs typeface="+mn-cs"/>
              </a:rPr>
              <a:t> a </a:t>
            </a:r>
            <a:r>
              <a:rPr lang="nl-NL" sz="1200" kern="1200" dirty="0" err="1" smtClean="0">
                <a:solidFill>
                  <a:schemeClr val="tx1"/>
                </a:solidFill>
                <a:effectLst/>
                <a:latin typeface="+mn-lt"/>
                <a:ea typeface="+mn-ea"/>
                <a:cs typeface="+mn-cs"/>
              </a:rPr>
              <a:t>reduction</a:t>
            </a:r>
            <a:r>
              <a:rPr lang="nl-NL" sz="1200" kern="1200" dirty="0" smtClean="0">
                <a:solidFill>
                  <a:schemeClr val="tx1"/>
                </a:solidFill>
                <a:effectLst/>
                <a:latin typeface="+mn-lt"/>
                <a:ea typeface="+mn-ea"/>
                <a:cs typeface="+mn-cs"/>
              </a:rPr>
              <a:t> of engineering effort, we have </a:t>
            </a:r>
            <a:r>
              <a:rPr lang="nl-NL" sz="1200" kern="1200" dirty="0" err="1" smtClean="0">
                <a:solidFill>
                  <a:schemeClr val="tx1"/>
                </a:solidFill>
                <a:effectLst/>
                <a:latin typeface="+mn-lt"/>
                <a:ea typeface="+mn-ea"/>
                <a:cs typeface="+mn-cs"/>
              </a:rPr>
              <a:t>only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implemented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mining</a:t>
            </a:r>
            <a:r>
              <a:rPr lang="nl-NL" sz="1200" kern="1200" dirty="0" smtClean="0">
                <a:solidFill>
                  <a:schemeClr val="tx1"/>
                </a:solidFill>
                <a:effectLst/>
                <a:latin typeface="+mn-lt"/>
                <a:ea typeface="+mn-ea"/>
                <a:cs typeface="+mn-cs"/>
              </a:rPr>
              <a:t> of git </a:t>
            </a:r>
            <a:r>
              <a:rPr lang="nl-NL" sz="1200" kern="1200" dirty="0" err="1" smtClean="0">
                <a:solidFill>
                  <a:schemeClr val="tx1"/>
                </a:solidFill>
                <a:effectLst/>
                <a:latin typeface="+mn-lt"/>
                <a:ea typeface="+mn-ea"/>
                <a:cs typeface="+mn-cs"/>
              </a:rPr>
              <a:t>repositories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for</a:t>
            </a:r>
            <a:r>
              <a:rPr lang="nl-NL" sz="1200" kern="1200" dirty="0" smtClean="0">
                <a:solidFill>
                  <a:schemeClr val="tx1"/>
                </a:solidFill>
                <a:effectLst/>
                <a:latin typeface="+mn-lt"/>
                <a:ea typeface="+mn-ea"/>
                <a:cs typeface="+mn-cs"/>
              </a:rPr>
              <a:t> change </a:t>
            </a:r>
            <a:r>
              <a:rPr lang="nl-NL" sz="1200" kern="1200" dirty="0" err="1" smtClean="0">
                <a:solidFill>
                  <a:schemeClr val="tx1"/>
                </a:solidFill>
                <a:effectLst/>
                <a:latin typeface="+mn-lt"/>
                <a:ea typeface="+mn-ea"/>
                <a:cs typeface="+mn-cs"/>
              </a:rPr>
              <a:t>patterns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from</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distilled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changenodes</a:t>
            </a:r>
            <a:r>
              <a:rPr lang="nl-NL" sz="1200" kern="1200" dirty="0" smtClean="0">
                <a:solidFill>
                  <a:schemeClr val="tx1"/>
                </a:solidFill>
                <a:effectLst/>
                <a:latin typeface="+mn-lt"/>
                <a:ea typeface="+mn-ea"/>
                <a:cs typeface="+mn-cs"/>
              </a:rPr>
              <a:t> changes in Java source code. </a:t>
            </a:r>
            <a:r>
              <a:rPr lang="nl-NL" sz="1200" kern="1200" dirty="0" err="1" smtClean="0">
                <a:solidFill>
                  <a:schemeClr val="tx1"/>
                </a:solidFill>
                <a:effectLst/>
                <a:latin typeface="+mn-lt"/>
                <a:ea typeface="+mn-ea"/>
                <a:cs typeface="+mn-cs"/>
              </a:rPr>
              <a:t>Future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work</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can</a:t>
            </a:r>
            <a:r>
              <a:rPr lang="nl-NL" sz="1200" kern="1200" dirty="0" smtClean="0">
                <a:solidFill>
                  <a:schemeClr val="tx1"/>
                </a:solidFill>
                <a:effectLst/>
                <a:latin typeface="+mn-lt"/>
                <a:ea typeface="+mn-ea"/>
                <a:cs typeface="+mn-cs"/>
              </a:rPr>
              <a:t> cover </a:t>
            </a:r>
            <a:r>
              <a:rPr lang="nl-NL" sz="1200" kern="1200" dirty="0" err="1" smtClean="0">
                <a:solidFill>
                  <a:schemeClr val="tx1"/>
                </a:solidFill>
                <a:effectLst/>
                <a:latin typeface="+mn-lt"/>
                <a:ea typeface="+mn-ea"/>
                <a:cs typeface="+mn-cs"/>
              </a:rPr>
              <a:t>other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VCSs</a:t>
            </a:r>
            <a:r>
              <a:rPr lang="nl-NL" sz="1200" kern="1200" dirty="0" smtClean="0">
                <a:solidFill>
                  <a:schemeClr val="tx1"/>
                </a:solidFill>
                <a:effectLst/>
                <a:latin typeface="+mn-lt"/>
                <a:ea typeface="+mn-ea"/>
                <a:cs typeface="+mn-cs"/>
              </a:rPr>
              <a:t> (e.g. Apache SVN, CVS),</a:t>
            </a:r>
            <a:r>
              <a:rPr lang="nl-NL" sz="1200" kern="1200" baseline="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programming</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languages</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and</a:t>
            </a:r>
            <a:r>
              <a:rPr lang="nl-NL" sz="1200" kern="1200" baseline="0" dirty="0" smtClean="0">
                <a:solidFill>
                  <a:schemeClr val="tx1"/>
                </a:solidFill>
                <a:effectLst/>
                <a:latin typeface="+mn-lt"/>
                <a:ea typeface="+mn-ea"/>
                <a:cs typeface="+mn-cs"/>
              </a:rPr>
              <a:t> change </a:t>
            </a:r>
            <a:r>
              <a:rPr lang="nl-NL" sz="1200" kern="1200" baseline="0" dirty="0" err="1" smtClean="0">
                <a:solidFill>
                  <a:schemeClr val="tx1"/>
                </a:solidFill>
                <a:effectLst/>
                <a:latin typeface="+mn-lt"/>
                <a:ea typeface="+mn-ea"/>
                <a:cs typeface="+mn-cs"/>
              </a:rPr>
              <a:t>distillers</a:t>
            </a:r>
            <a:endParaRPr lang="nl-NL" dirty="0" smtClean="0"/>
          </a:p>
          <a:p>
            <a:endParaRPr lang="nl-NL" dirty="0" smtClean="0"/>
          </a:p>
          <a:p>
            <a:r>
              <a:rPr lang="nl-NL" sz="1200" kern="1200" dirty="0" err="1" smtClean="0">
                <a:solidFill>
                  <a:schemeClr val="tx1"/>
                </a:solidFill>
                <a:effectLst/>
                <a:latin typeface="+mn-lt"/>
                <a:ea typeface="+mn-ea"/>
                <a:cs typeface="+mn-cs"/>
              </a:rPr>
              <a:t>Finally</a:t>
            </a:r>
            <a:r>
              <a:rPr lang="nl-NL" sz="1200" kern="1200" dirty="0" smtClean="0">
                <a:solidFill>
                  <a:schemeClr val="tx1"/>
                </a:solidFill>
                <a:effectLst/>
                <a:latin typeface="+mn-lt"/>
                <a:ea typeface="+mn-ea"/>
                <a:cs typeface="+mn-cs"/>
              </a:rPr>
              <a:t>, A </a:t>
            </a:r>
            <a:r>
              <a:rPr lang="nl-NL" sz="1200" kern="1200" dirty="0" err="1" smtClean="0">
                <a:solidFill>
                  <a:schemeClr val="tx1"/>
                </a:solidFill>
                <a:effectLst/>
                <a:latin typeface="+mn-lt"/>
                <a:ea typeface="+mn-ea"/>
                <a:cs typeface="+mn-cs"/>
              </a:rPr>
              <a:t>third</a:t>
            </a:r>
            <a:r>
              <a:rPr lang="nl-NL" sz="1200" kern="1200" dirty="0" smtClean="0">
                <a:solidFill>
                  <a:schemeClr val="tx1"/>
                </a:solidFill>
                <a:effectLst/>
                <a:latin typeface="+mn-lt"/>
                <a:ea typeface="+mn-ea"/>
                <a:cs typeface="+mn-cs"/>
              </a:rPr>
              <a:t> line of </a:t>
            </a:r>
            <a:r>
              <a:rPr lang="nl-NL" sz="1200" kern="1200" dirty="0" err="1" smtClean="0">
                <a:solidFill>
                  <a:schemeClr val="tx1"/>
                </a:solidFill>
                <a:effectLst/>
                <a:latin typeface="+mn-lt"/>
                <a:ea typeface="+mn-ea"/>
                <a:cs typeface="+mn-cs"/>
              </a:rPr>
              <a:t>future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works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relates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 </a:t>
            </a:r>
            <a:r>
              <a:rPr lang="nl-NL" sz="1200" kern="1200" dirty="0" err="1" smtClean="0">
                <a:solidFill>
                  <a:schemeClr val="tx1"/>
                </a:solidFill>
                <a:effectLst/>
                <a:latin typeface="+mn-lt"/>
                <a:ea typeface="+mn-ea"/>
                <a:cs typeface="+mn-cs"/>
              </a:rPr>
              <a:t>further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study</a:t>
            </a:r>
            <a:r>
              <a:rPr lang="nl-NL" sz="1200" kern="1200" dirty="0" smtClean="0">
                <a:solidFill>
                  <a:schemeClr val="tx1"/>
                </a:solidFill>
                <a:effectLst/>
                <a:latin typeface="+mn-lt"/>
                <a:ea typeface="+mn-ea"/>
                <a:cs typeface="+mn-cs"/>
              </a:rPr>
              <a:t> of </a:t>
            </a:r>
            <a:r>
              <a:rPr lang="nl-NL" sz="1200" kern="1200" dirty="0" err="1" smtClean="0">
                <a:solidFill>
                  <a:schemeClr val="tx1"/>
                </a:solidFill>
                <a:effectLst/>
                <a:latin typeface="+mn-lt"/>
                <a:ea typeface="+mn-ea"/>
                <a:cs typeface="+mn-cs"/>
              </a:rPr>
              <a:t>mined</a:t>
            </a:r>
            <a:r>
              <a:rPr lang="nl-NL" sz="1200" kern="1200" dirty="0" smtClean="0">
                <a:solidFill>
                  <a:schemeClr val="tx1"/>
                </a:solidFill>
                <a:effectLst/>
                <a:latin typeface="+mn-lt"/>
                <a:ea typeface="+mn-ea"/>
                <a:cs typeface="+mn-cs"/>
              </a:rPr>
              <a:t> change </a:t>
            </a:r>
            <a:r>
              <a:rPr lang="nl-NL" sz="1200" kern="1200" dirty="0" err="1" smtClean="0">
                <a:solidFill>
                  <a:schemeClr val="tx1"/>
                </a:solidFill>
                <a:effectLst/>
                <a:latin typeface="+mn-lt"/>
                <a:ea typeface="+mn-ea"/>
                <a:cs typeface="+mn-cs"/>
              </a:rPr>
              <a:t>patterns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classif</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ing</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systematic-repetitive</a:t>
            </a:r>
            <a:r>
              <a:rPr lang="nl-NL" sz="1200" kern="1200" dirty="0" smtClean="0">
                <a:solidFill>
                  <a:schemeClr val="tx1"/>
                </a:solidFill>
                <a:effectLst/>
                <a:latin typeface="+mn-lt"/>
                <a:ea typeface="+mn-ea"/>
                <a:cs typeface="+mn-cs"/>
              </a:rPr>
              <a:t> changes </a:t>
            </a:r>
            <a:r>
              <a:rPr lang="nl-NL" sz="1200" kern="1200" dirty="0" err="1" smtClean="0">
                <a:solidFill>
                  <a:schemeClr val="tx1"/>
                </a:solidFill>
                <a:effectLst/>
                <a:latin typeface="+mn-lt"/>
                <a:ea typeface="+mn-ea"/>
                <a:cs typeface="+mn-cs"/>
              </a:rPr>
              <a:t>and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investigating</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their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popularity</a:t>
            </a:r>
            <a:r>
              <a:rPr lang="nl-NL" sz="1200" kern="1200" dirty="0" smtClean="0">
                <a:solidFill>
                  <a:schemeClr val="tx1"/>
                </a:solidFill>
                <a:effectLst/>
                <a:latin typeface="+mn-lt"/>
                <a:ea typeface="+mn-ea"/>
                <a:cs typeface="+mn-cs"/>
              </a:rPr>
              <a:t> on a cross-project basis. </a:t>
            </a:r>
            <a:r>
              <a:rPr lang="nl-NL" sz="1200" kern="1200" dirty="0" err="1" smtClean="0">
                <a:solidFill>
                  <a:schemeClr val="tx1"/>
                </a:solidFill>
                <a:effectLst/>
                <a:latin typeface="+mn-lt"/>
                <a:ea typeface="+mn-ea"/>
                <a:cs typeface="+mn-cs"/>
              </a:rPr>
              <a:t>This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helps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scientists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get a </a:t>
            </a:r>
            <a:r>
              <a:rPr lang="nl-NL" sz="1200" kern="1200" dirty="0" err="1" smtClean="0">
                <a:solidFill>
                  <a:schemeClr val="tx1"/>
                </a:solidFill>
                <a:effectLst/>
                <a:latin typeface="+mn-lt"/>
                <a:ea typeface="+mn-ea"/>
                <a:cs typeface="+mn-cs"/>
              </a:rPr>
              <a:t>better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understanding</a:t>
            </a:r>
            <a:r>
              <a:rPr lang="nl-NL" sz="1200" kern="1200" dirty="0" smtClean="0">
                <a:solidFill>
                  <a:schemeClr val="tx1"/>
                </a:solidFill>
                <a:effectLst/>
                <a:latin typeface="+mn-lt"/>
                <a:ea typeface="+mn-ea"/>
                <a:cs typeface="+mn-cs"/>
              </a:rPr>
              <a:t> of </a:t>
            </a:r>
            <a:r>
              <a:rPr lang="nl-NL" sz="1200" kern="1200" dirty="0" err="1" smtClean="0">
                <a:solidFill>
                  <a:schemeClr val="tx1"/>
                </a:solidFill>
                <a:effectLst/>
                <a:latin typeface="+mn-lt"/>
                <a:ea typeface="+mn-ea"/>
                <a:cs typeface="+mn-cs"/>
              </a:rPr>
              <a:t>how</a:t>
            </a:r>
            <a:r>
              <a:rPr lang="nl-NL" sz="1200" kern="1200" dirty="0" smtClean="0">
                <a:solidFill>
                  <a:schemeClr val="tx1"/>
                </a:solidFill>
                <a:effectLst/>
                <a:latin typeface="+mn-lt"/>
                <a:ea typeface="+mn-ea"/>
                <a:cs typeface="+mn-cs"/>
              </a:rPr>
              <a:t> code </a:t>
            </a:r>
            <a:r>
              <a:rPr lang="nl-NL" sz="1200" kern="1200" dirty="0" err="1" smtClean="0">
                <a:solidFill>
                  <a:schemeClr val="tx1"/>
                </a:solidFill>
                <a:effectLst/>
                <a:latin typeface="+mn-lt"/>
                <a:ea typeface="+mn-ea"/>
                <a:cs typeface="+mn-cs"/>
              </a:rPr>
              <a:t>evolves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and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allows</a:t>
            </a:r>
            <a:r>
              <a:rPr lang="nl-NL" sz="1200" kern="1200" dirty="0" smtClean="0">
                <a:solidFill>
                  <a:schemeClr val="tx1"/>
                </a:solidFill>
                <a:effectLst/>
                <a:latin typeface="+mn-lt"/>
                <a:ea typeface="+mn-ea"/>
                <a:cs typeface="+mn-cs"/>
              </a:rPr>
              <a:t> IDE </a:t>
            </a:r>
            <a:r>
              <a:rPr lang="nl-NL" sz="1200" kern="1200" dirty="0" err="1" smtClean="0">
                <a:solidFill>
                  <a:schemeClr val="tx1"/>
                </a:solidFill>
                <a:effectLst/>
                <a:latin typeface="+mn-lt"/>
                <a:ea typeface="+mn-ea"/>
                <a:cs typeface="+mn-cs"/>
              </a:rPr>
              <a:t>developers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and</a:t>
            </a:r>
            <a:r>
              <a:rPr lang="nl-NL" sz="1200" kern="1200" dirty="0" smtClean="0">
                <a:solidFill>
                  <a:schemeClr val="tx1"/>
                </a:solidFill>
                <a:effectLst/>
                <a:latin typeface="+mn-lt"/>
                <a:ea typeface="+mn-ea"/>
                <a:cs typeface="+mn-cs"/>
              </a:rPr>
              <a:t> tool builders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provide</a:t>
            </a:r>
            <a:r>
              <a:rPr lang="nl-NL" sz="1200" kern="1200" dirty="0" smtClean="0">
                <a:solidFill>
                  <a:schemeClr val="tx1"/>
                </a:solidFill>
                <a:effectLst/>
                <a:latin typeface="+mn-lt"/>
                <a:ea typeface="+mn-ea"/>
                <a:cs typeface="+mn-cs"/>
              </a:rPr>
              <a:t> built-in </a:t>
            </a:r>
            <a:r>
              <a:rPr lang="nl-NL" sz="1200" kern="1200" dirty="0" err="1" smtClean="0">
                <a:solidFill>
                  <a:schemeClr val="tx1"/>
                </a:solidFill>
                <a:effectLst/>
                <a:latin typeface="+mn-lt"/>
                <a:ea typeface="+mn-ea"/>
                <a:cs typeface="+mn-cs"/>
              </a:rPr>
              <a:t>functionality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automate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popular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transformations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beyond</a:t>
            </a:r>
            <a:r>
              <a:rPr lang="nl-NL" sz="1200" kern="1200" dirty="0" smtClean="0">
                <a:solidFill>
                  <a:schemeClr val="tx1"/>
                </a:solidFill>
                <a:effectLst/>
                <a:latin typeface="+mn-lt"/>
                <a:ea typeface="+mn-ea"/>
                <a:cs typeface="+mn-cs"/>
              </a:rPr>
              <a:t> well-</a:t>
            </a:r>
            <a:r>
              <a:rPr lang="nl-NL" sz="1200" kern="1200" dirty="0" err="1" smtClean="0">
                <a:solidFill>
                  <a:schemeClr val="tx1"/>
                </a:solidFill>
                <a:effectLst/>
                <a:latin typeface="+mn-lt"/>
                <a:ea typeface="+mn-ea"/>
                <a:cs typeface="+mn-cs"/>
              </a:rPr>
              <a:t>known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refactorings</a:t>
            </a:r>
            <a:r>
              <a:rPr lang="nl-NL" sz="1200" kern="1200" dirty="0" smtClean="0">
                <a:solidFill>
                  <a:schemeClr val="tx1"/>
                </a:solidFill>
                <a:effectLst/>
                <a:latin typeface="+mn-lt"/>
                <a:ea typeface="+mn-ea"/>
                <a:cs typeface="+mn-cs"/>
              </a:rPr>
              <a:t>. </a:t>
            </a:r>
            <a:endParaRPr lang="nl-NL" sz="1200" kern="1200" dirty="0" smtClean="0">
              <a:solidFill>
                <a:schemeClr val="tx1"/>
              </a:solidFill>
              <a:effectLst/>
              <a:latin typeface="+mn-lt"/>
              <a:ea typeface="+mn-ea"/>
              <a:cs typeface="+mn-cs"/>
            </a:endParaRPr>
          </a:p>
          <a:p>
            <a:endParaRPr lang="nl-NL" sz="1200" kern="1200" dirty="0" smtClean="0">
              <a:solidFill>
                <a:schemeClr val="tx1"/>
              </a:solidFill>
              <a:effectLst/>
              <a:latin typeface="+mn-lt"/>
              <a:ea typeface="+mn-ea"/>
              <a:cs typeface="+mn-cs"/>
            </a:endParaRPr>
          </a:p>
          <a:p>
            <a:r>
              <a:rPr lang="nl-NL" dirty="0" smtClean="0"/>
              <a:t>But I</a:t>
            </a:r>
            <a:r>
              <a:rPr lang="nl-NL" baseline="0" dirty="0" smtClean="0"/>
              <a:t> </a:t>
            </a:r>
            <a:r>
              <a:rPr lang="nl-NL" baseline="0" dirty="0" err="1" smtClean="0"/>
              <a:t>guess</a:t>
            </a:r>
            <a:r>
              <a:rPr lang="nl-NL" baseline="0" dirty="0" smtClean="0"/>
              <a:t> </a:t>
            </a:r>
            <a:r>
              <a:rPr lang="nl-NL" baseline="0" dirty="0" err="1" smtClean="0"/>
              <a:t>all</a:t>
            </a:r>
            <a:r>
              <a:rPr lang="nl-NL" baseline="0" dirty="0" smtClean="0"/>
              <a:t> </a:t>
            </a:r>
            <a:r>
              <a:rPr lang="nl-NL" baseline="0" dirty="0" err="1" smtClean="0"/>
              <a:t>this</a:t>
            </a:r>
            <a:r>
              <a:rPr lang="nl-NL" baseline="0" dirty="0" smtClean="0"/>
              <a:t> </a:t>
            </a:r>
            <a:r>
              <a:rPr lang="nl-NL" baseline="0" dirty="0" err="1" smtClean="0"/>
              <a:t>will</a:t>
            </a:r>
            <a:r>
              <a:rPr lang="nl-NL" baseline="0" dirty="0" smtClean="0"/>
              <a:t> </a:t>
            </a:r>
            <a:r>
              <a:rPr lang="nl-NL" baseline="0" dirty="0" err="1" smtClean="0"/>
              <a:t>be</a:t>
            </a:r>
            <a:r>
              <a:rPr lang="nl-NL" baseline="0" dirty="0" smtClean="0"/>
              <a:t> </a:t>
            </a:r>
            <a:r>
              <a:rPr lang="nl-NL" baseline="0" dirty="0" err="1" smtClean="0"/>
              <a:t>for</a:t>
            </a:r>
            <a:r>
              <a:rPr lang="nl-NL" baseline="0" dirty="0" smtClean="0"/>
              <a:t> </a:t>
            </a:r>
            <a:r>
              <a:rPr lang="nl-NL" baseline="0" dirty="0" err="1" smtClean="0"/>
              <a:t>another</a:t>
            </a:r>
            <a:r>
              <a:rPr lang="nl-NL" baseline="0" dirty="0" smtClean="0"/>
              <a:t> student...</a:t>
            </a:r>
            <a:endParaRPr lang="nl-NL" dirty="0" smtClean="0"/>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31</a:t>
            </a:fld>
            <a:endParaRPr lang="nl-BE"/>
          </a:p>
        </p:txBody>
      </p:sp>
    </p:spTree>
    <p:extLst>
      <p:ext uri="{BB962C8B-B14F-4D97-AF65-F5344CB8AC3E}">
        <p14:creationId xmlns:p14="http://schemas.microsoft.com/office/powerpoint/2010/main" val="16178769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err="1" smtClean="0"/>
              <a:t>Before</a:t>
            </a:r>
            <a:r>
              <a:rPr lang="nl-NL" dirty="0" smtClean="0"/>
              <a:t> </a:t>
            </a:r>
            <a:r>
              <a:rPr lang="nl-NL" dirty="0" err="1" smtClean="0"/>
              <a:t>formulating</a:t>
            </a:r>
            <a:r>
              <a:rPr lang="nl-NL" dirty="0" smtClean="0"/>
              <a:t> </a:t>
            </a:r>
            <a:r>
              <a:rPr lang="nl-NL" dirty="0" err="1" smtClean="0"/>
              <a:t>our</a:t>
            </a:r>
            <a:r>
              <a:rPr lang="nl-NL" baseline="0" dirty="0" smtClean="0"/>
              <a:t> </a:t>
            </a:r>
            <a:r>
              <a:rPr lang="nl-NL" dirty="0" err="1" smtClean="0"/>
              <a:t>problem</a:t>
            </a:r>
            <a:r>
              <a:rPr lang="nl-NL" dirty="0" smtClean="0"/>
              <a:t> statement in more detail </a:t>
            </a:r>
            <a:r>
              <a:rPr lang="nl-NL" dirty="0" err="1" smtClean="0"/>
              <a:t>and</a:t>
            </a:r>
            <a:r>
              <a:rPr lang="nl-NL" dirty="0" smtClean="0"/>
              <a:t> </a:t>
            </a:r>
            <a:r>
              <a:rPr lang="nl-NL" dirty="0" err="1" smtClean="0"/>
              <a:t>discussing</a:t>
            </a:r>
            <a:r>
              <a:rPr lang="nl-NL" baseline="0" dirty="0" smtClean="0"/>
              <a:t> </a:t>
            </a:r>
            <a:r>
              <a:rPr lang="nl-NL" baseline="0" dirty="0" err="1" smtClean="0"/>
              <a:t>our</a:t>
            </a:r>
            <a:r>
              <a:rPr lang="nl-NL" baseline="0" dirty="0" smtClean="0"/>
              <a:t> </a:t>
            </a:r>
            <a:r>
              <a:rPr lang="nl-NL" baseline="0" dirty="0" smtClean="0"/>
              <a:t>approach, </a:t>
            </a:r>
            <a:r>
              <a:rPr lang="nl-NL" baseline="0" dirty="0" smtClean="0"/>
              <a:t>I </a:t>
            </a:r>
            <a:r>
              <a:rPr lang="nl-NL" baseline="0" dirty="0" err="1" smtClean="0"/>
              <a:t>will</a:t>
            </a:r>
            <a:r>
              <a:rPr lang="nl-NL" baseline="0" dirty="0" smtClean="0"/>
              <a:t> first </a:t>
            </a:r>
            <a:r>
              <a:rPr lang="nl-NL" baseline="0" dirty="0" err="1" smtClean="0"/>
              <a:t>fly</a:t>
            </a:r>
            <a:r>
              <a:rPr lang="nl-NL" baseline="0" dirty="0" smtClean="0"/>
              <a:t> over </a:t>
            </a:r>
            <a:r>
              <a:rPr lang="nl-NL" baseline="0" dirty="0" err="1" smtClean="0"/>
              <a:t>the</a:t>
            </a:r>
            <a:r>
              <a:rPr lang="nl-NL" baseline="0" dirty="0" smtClean="0"/>
              <a:t> </a:t>
            </a:r>
            <a:r>
              <a:rPr lang="nl-NL" baseline="0" dirty="0" err="1" smtClean="0"/>
              <a:t>performed</a:t>
            </a:r>
            <a:r>
              <a:rPr lang="nl-NL" baseline="0" dirty="0" smtClean="0"/>
              <a:t> </a:t>
            </a:r>
            <a:r>
              <a:rPr lang="nl-NL" baseline="0" dirty="0" smtClean="0"/>
              <a:t>research training, </a:t>
            </a:r>
            <a:r>
              <a:rPr lang="nl-NL" baseline="0" dirty="0" err="1" smtClean="0"/>
              <a:t>which</a:t>
            </a:r>
            <a:r>
              <a:rPr lang="nl-NL" baseline="0" dirty="0" smtClean="0"/>
              <a:t> </a:t>
            </a:r>
            <a:r>
              <a:rPr lang="nl-NL" baseline="0" dirty="0" err="1" smtClean="0"/>
              <a:t>falls</a:t>
            </a:r>
            <a:r>
              <a:rPr lang="nl-NL" baseline="0" dirty="0" smtClean="0"/>
              <a:t> </a:t>
            </a:r>
            <a:r>
              <a:rPr lang="nl-NL" baseline="0" dirty="0" smtClean="0"/>
              <a:t>apart in </a:t>
            </a:r>
            <a:r>
              <a:rPr lang="nl-NL" baseline="0" dirty="0" smtClean="0"/>
              <a:t>4 </a:t>
            </a:r>
            <a:r>
              <a:rPr lang="nl-NL" baseline="0" dirty="0" smtClean="0"/>
              <a:t>topics. </a:t>
            </a:r>
            <a:endParaRPr lang="nl-NL" baseline="0" dirty="0" smtClean="0"/>
          </a:p>
          <a:p>
            <a:endParaRPr lang="nl-NL"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nl-NL" baseline="0" dirty="0" smtClean="0"/>
              <a:t>I </a:t>
            </a:r>
            <a:r>
              <a:rPr lang="nl-NL" baseline="0" dirty="0" err="1" smtClean="0"/>
              <a:t>studied</a:t>
            </a:r>
            <a:r>
              <a:rPr lang="nl-NL" baseline="0" dirty="0" smtClean="0"/>
              <a:t> </a:t>
            </a:r>
            <a:r>
              <a:rPr lang="nl-NL" baseline="0" dirty="0" err="1" smtClean="0"/>
              <a:t>several</a:t>
            </a:r>
            <a:r>
              <a:rPr lang="nl-NL" baseline="0" dirty="0" smtClean="0"/>
              <a:t> standard data </a:t>
            </a:r>
            <a:r>
              <a:rPr lang="nl-NL" baseline="0" dirty="0" err="1" smtClean="0"/>
              <a:t>mining</a:t>
            </a:r>
            <a:r>
              <a:rPr lang="nl-NL" baseline="0" dirty="0" smtClean="0"/>
              <a:t> </a:t>
            </a:r>
            <a:r>
              <a:rPr lang="nl-NL" baseline="0" dirty="0" err="1" smtClean="0"/>
              <a:t>techniques</a:t>
            </a:r>
            <a:r>
              <a:rPr lang="nl-NL" baseline="0" dirty="0" smtClean="0"/>
              <a:t>, </a:t>
            </a:r>
            <a:r>
              <a:rPr lang="nl-NL" baseline="0" dirty="0" err="1" smtClean="0"/>
              <a:t>including</a:t>
            </a:r>
            <a:r>
              <a:rPr lang="nl-NL" baseline="0" dirty="0" smtClean="0"/>
              <a:t> frequent episode </a:t>
            </a:r>
            <a:r>
              <a:rPr lang="nl-NL" baseline="0" dirty="0" err="1" smtClean="0"/>
              <a:t>mining</a:t>
            </a:r>
            <a:r>
              <a:rPr lang="nl-NL" baseline="0" dirty="0" smtClean="0"/>
              <a:t> </a:t>
            </a:r>
            <a:r>
              <a:rPr lang="nl-NL" baseline="0" dirty="0" err="1" smtClean="0"/>
              <a:t>and</a:t>
            </a:r>
            <a:r>
              <a:rPr lang="nl-NL" baseline="0" dirty="0" smtClean="0"/>
              <a:t> frequent </a:t>
            </a:r>
            <a:r>
              <a:rPr lang="nl-NL" baseline="0" dirty="0" err="1" smtClean="0"/>
              <a:t>itemset</a:t>
            </a:r>
            <a:r>
              <a:rPr lang="nl-NL" baseline="0" dirty="0" smtClean="0"/>
              <a:t> </a:t>
            </a:r>
            <a:r>
              <a:rPr lang="nl-NL" baseline="0" dirty="0" err="1" smtClean="0"/>
              <a:t>mining</a:t>
            </a:r>
            <a:r>
              <a:rPr lang="nl-NL" baseline="0" dirty="0" smtClean="0"/>
              <a:t>. </a:t>
            </a:r>
            <a:r>
              <a:rPr lang="nl-NL" baseline="0" dirty="0" err="1" smtClean="0"/>
              <a:t>Another</a:t>
            </a:r>
            <a:r>
              <a:rPr lang="nl-NL" baseline="0" dirty="0" smtClean="0"/>
              <a:t> </a:t>
            </a:r>
            <a:r>
              <a:rPr lang="nl-NL" baseline="0" dirty="0" smtClean="0"/>
              <a:t>topic </a:t>
            </a:r>
            <a:r>
              <a:rPr lang="nl-NL" baseline="0" dirty="0" err="1" smtClean="0"/>
              <a:t>relates</a:t>
            </a:r>
            <a:r>
              <a:rPr lang="nl-NL" baseline="0" dirty="0" smtClean="0"/>
              <a:t> </a:t>
            </a:r>
            <a:r>
              <a:rPr lang="nl-NL" baseline="0" dirty="0" err="1" smtClean="0"/>
              <a:t>to</a:t>
            </a:r>
            <a:r>
              <a:rPr lang="nl-NL" baseline="0" dirty="0" smtClean="0"/>
              <a:t> </a:t>
            </a:r>
            <a:r>
              <a:rPr lang="nl-NL" baseline="0" dirty="0" err="1" smtClean="0"/>
              <a:t>representing</a:t>
            </a:r>
            <a:r>
              <a:rPr lang="nl-NL" baseline="0" dirty="0" smtClean="0"/>
              <a:t> </a:t>
            </a:r>
            <a:r>
              <a:rPr lang="nl-NL" baseline="0" dirty="0" err="1" smtClean="0"/>
              <a:t>and</a:t>
            </a:r>
            <a:r>
              <a:rPr lang="nl-NL" baseline="0" dirty="0" smtClean="0"/>
              <a:t> </a:t>
            </a:r>
            <a:r>
              <a:rPr lang="nl-NL" baseline="0" dirty="0" err="1" smtClean="0"/>
              <a:t>retrieving</a:t>
            </a:r>
            <a:r>
              <a:rPr lang="nl-NL" baseline="0" dirty="0" smtClean="0"/>
              <a:t> changes made </a:t>
            </a:r>
            <a:r>
              <a:rPr lang="nl-NL" baseline="0" dirty="0" err="1" smtClean="0"/>
              <a:t>during</a:t>
            </a:r>
            <a:r>
              <a:rPr lang="nl-NL" baseline="0" dirty="0" smtClean="0"/>
              <a:t> code </a:t>
            </a:r>
            <a:r>
              <a:rPr lang="nl-NL" baseline="0" dirty="0" err="1" smtClean="0"/>
              <a:t>evolution</a:t>
            </a:r>
            <a:r>
              <a:rPr lang="nl-NL" baseline="0" dirty="0" smtClean="0"/>
              <a:t>. I </a:t>
            </a:r>
            <a:r>
              <a:rPr lang="nl-NL" baseline="0" dirty="0" err="1" smtClean="0"/>
              <a:t>learned</a:t>
            </a:r>
            <a:r>
              <a:rPr lang="nl-NL" baseline="0" dirty="0" smtClean="0"/>
              <a:t> </a:t>
            </a:r>
            <a:r>
              <a:rPr lang="nl-NL" baseline="0" dirty="0" err="1" smtClean="0"/>
              <a:t>about</a:t>
            </a:r>
            <a:r>
              <a:rPr lang="nl-NL" baseline="0" dirty="0" smtClean="0"/>
              <a:t> program </a:t>
            </a:r>
            <a:r>
              <a:rPr lang="nl-NL" baseline="0" dirty="0" err="1" smtClean="0"/>
              <a:t>transformation</a:t>
            </a:r>
            <a:r>
              <a:rPr lang="nl-NL" baseline="0" dirty="0" smtClean="0"/>
              <a:t> </a:t>
            </a:r>
            <a:r>
              <a:rPr lang="nl-NL" baseline="0" dirty="0" err="1" smtClean="0"/>
              <a:t>languages</a:t>
            </a:r>
            <a:r>
              <a:rPr lang="nl-NL" baseline="0" dirty="0" smtClean="0"/>
              <a:t>, </a:t>
            </a:r>
            <a:r>
              <a:rPr lang="nl-NL" baseline="0" dirty="0" err="1" smtClean="0"/>
              <a:t>which</a:t>
            </a:r>
            <a:r>
              <a:rPr lang="nl-NL" baseline="0" dirty="0" smtClean="0"/>
              <a:t> </a:t>
            </a:r>
            <a:r>
              <a:rPr lang="nl-NL" baseline="0" dirty="0" err="1" smtClean="0"/>
              <a:t>allow</a:t>
            </a:r>
            <a:r>
              <a:rPr lang="nl-NL" baseline="0" dirty="0" smtClean="0"/>
              <a:t> </a:t>
            </a:r>
            <a:r>
              <a:rPr lang="nl-NL" baseline="0" dirty="0" err="1" smtClean="0"/>
              <a:t>retrieving</a:t>
            </a:r>
            <a:r>
              <a:rPr lang="nl-NL" baseline="0" dirty="0" smtClean="0"/>
              <a:t> information </a:t>
            </a:r>
            <a:r>
              <a:rPr lang="nl-NL" baseline="0" dirty="0" err="1" smtClean="0"/>
              <a:t>from</a:t>
            </a:r>
            <a:r>
              <a:rPr lang="nl-NL" baseline="0" dirty="0" smtClean="0"/>
              <a:t> source code as well as </a:t>
            </a:r>
            <a:r>
              <a:rPr lang="nl-NL" baseline="0" dirty="0" err="1" smtClean="0"/>
              <a:t>the</a:t>
            </a:r>
            <a:r>
              <a:rPr lang="nl-NL" baseline="0" dirty="0" smtClean="0"/>
              <a:t> </a:t>
            </a:r>
            <a:r>
              <a:rPr lang="nl-NL" baseline="0" dirty="0" err="1" smtClean="0"/>
              <a:t>transformation</a:t>
            </a:r>
            <a:r>
              <a:rPr lang="nl-NL" baseline="0" dirty="0" smtClean="0"/>
              <a:t> of source </a:t>
            </a:r>
            <a:r>
              <a:rPr lang="nl-NL" baseline="0" dirty="0" smtClean="0"/>
              <a:t>code. Off course, I </a:t>
            </a:r>
            <a:r>
              <a:rPr lang="nl-NL" baseline="0" dirty="0" err="1" smtClean="0"/>
              <a:t>also</a:t>
            </a:r>
            <a:r>
              <a:rPr lang="nl-NL" baseline="0" dirty="0" smtClean="0"/>
              <a:t> </a:t>
            </a:r>
            <a:r>
              <a:rPr lang="nl-NL" baseline="0" dirty="0" err="1" smtClean="0"/>
              <a:t>studied</a:t>
            </a:r>
            <a:r>
              <a:rPr lang="nl-NL" baseline="0" dirty="0" smtClean="0"/>
              <a:t> </a:t>
            </a:r>
            <a:r>
              <a:rPr lang="nl-NL" baseline="0" dirty="0" err="1" smtClean="0"/>
              <a:t>closely</a:t>
            </a:r>
            <a:r>
              <a:rPr lang="nl-NL" baseline="0" dirty="0" smtClean="0"/>
              <a:t> </a:t>
            </a:r>
            <a:r>
              <a:rPr lang="nl-NL" baseline="0" dirty="0" err="1" smtClean="0"/>
              <a:t>related</a:t>
            </a:r>
            <a:r>
              <a:rPr lang="nl-NL" baseline="0" dirty="0" smtClean="0"/>
              <a:t> </a:t>
            </a:r>
            <a:r>
              <a:rPr lang="nl-NL" baseline="0" dirty="0" err="1" smtClean="0"/>
              <a:t>work</a:t>
            </a:r>
            <a:r>
              <a:rPr lang="nl-NL" baseline="0" dirty="0" smtClean="0"/>
              <a:t>.</a:t>
            </a:r>
            <a:endParaRPr lang="nl-NL" baseline="0" dirty="0" smtClean="0"/>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4</a:t>
            </a:fld>
            <a:endParaRPr lang="nl-BE"/>
          </a:p>
        </p:txBody>
      </p:sp>
    </p:spTree>
    <p:extLst>
      <p:ext uri="{BB962C8B-B14F-4D97-AF65-F5344CB8AC3E}">
        <p14:creationId xmlns:p14="http://schemas.microsoft.com/office/powerpoint/2010/main" val="1970782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dirty="0" smtClean="0"/>
              <a:t>I</a:t>
            </a:r>
            <a:r>
              <a:rPr lang="nl-NL" baseline="0" dirty="0" smtClean="0"/>
              <a:t> </a:t>
            </a:r>
            <a:r>
              <a:rPr lang="nl-NL" baseline="0" dirty="0" err="1" smtClean="0"/>
              <a:t>focussed</a:t>
            </a:r>
            <a:r>
              <a:rPr lang="nl-NL" baseline="0" dirty="0" smtClean="0"/>
              <a:t> on </a:t>
            </a:r>
            <a:r>
              <a:rPr lang="nl-NL" baseline="0" dirty="0" err="1" smtClean="0"/>
              <a:t>several</a:t>
            </a:r>
            <a:r>
              <a:rPr lang="nl-NL" baseline="0" dirty="0" smtClean="0"/>
              <a:t> data </a:t>
            </a:r>
            <a:r>
              <a:rPr lang="nl-NL" baseline="0" dirty="0" err="1" smtClean="0"/>
              <a:t>mining</a:t>
            </a:r>
            <a:r>
              <a:rPr lang="nl-NL" baseline="0" dirty="0" smtClean="0"/>
              <a:t> </a:t>
            </a:r>
            <a:r>
              <a:rPr lang="nl-NL" baseline="0" dirty="0" err="1" smtClean="0"/>
              <a:t>techniques</a:t>
            </a:r>
            <a:r>
              <a:rPr lang="nl-NL" baseline="0" dirty="0" smtClean="0"/>
              <a:t>: </a:t>
            </a:r>
            <a:r>
              <a:rPr lang="nl-NL" baseline="0" dirty="0" err="1" smtClean="0"/>
              <a:t>fsm</a:t>
            </a:r>
            <a:r>
              <a:rPr lang="nl-NL" baseline="0" dirty="0" smtClean="0"/>
              <a:t>, </a:t>
            </a:r>
            <a:r>
              <a:rPr lang="nl-NL" baseline="0" dirty="0" err="1" smtClean="0"/>
              <a:t>fem</a:t>
            </a:r>
            <a:r>
              <a:rPr lang="nl-NL" baseline="0" dirty="0" smtClean="0"/>
              <a:t>, </a:t>
            </a:r>
            <a:r>
              <a:rPr lang="nl-NL" baseline="0" dirty="0" err="1" smtClean="0"/>
              <a:t>spm</a:t>
            </a:r>
            <a:r>
              <a:rPr lang="nl-NL" baseline="0" dirty="0" smtClean="0"/>
              <a:t> </a:t>
            </a:r>
            <a:r>
              <a:rPr lang="nl-NL" baseline="0" dirty="0" err="1" smtClean="0"/>
              <a:t>and</a:t>
            </a:r>
            <a:r>
              <a:rPr lang="nl-NL" baseline="0" dirty="0" smtClean="0"/>
              <a:t> </a:t>
            </a:r>
            <a:r>
              <a:rPr lang="nl-NL" baseline="0" dirty="0" err="1" smtClean="0"/>
              <a:t>fim</a:t>
            </a:r>
            <a:r>
              <a:rPr lang="nl-NL" baseline="0" dirty="0" smtClean="0"/>
              <a:t>. In </a:t>
            </a:r>
            <a:r>
              <a:rPr lang="nl-NL" baseline="0" dirty="0" err="1" smtClean="0"/>
              <a:t>this</a:t>
            </a:r>
            <a:r>
              <a:rPr lang="nl-NL" baseline="0" dirty="0" smtClean="0"/>
              <a:t> </a:t>
            </a:r>
            <a:r>
              <a:rPr lang="nl-NL" baseline="0" dirty="0" err="1" smtClean="0"/>
              <a:t>presentation</a:t>
            </a:r>
            <a:r>
              <a:rPr lang="nl-NL" baseline="0" dirty="0" smtClean="0"/>
              <a:t> I </a:t>
            </a:r>
            <a:r>
              <a:rPr lang="nl-NL" baseline="0" dirty="0" err="1" smtClean="0"/>
              <a:t>will</a:t>
            </a:r>
            <a:r>
              <a:rPr lang="nl-NL" baseline="0" dirty="0" smtClean="0"/>
              <a:t> </a:t>
            </a:r>
            <a:r>
              <a:rPr lang="nl-NL" baseline="0" dirty="0" err="1" smtClean="0"/>
              <a:t>only</a:t>
            </a:r>
            <a:r>
              <a:rPr lang="nl-NL" baseline="0" dirty="0" smtClean="0"/>
              <a:t> focus on </a:t>
            </a:r>
            <a:r>
              <a:rPr lang="nl-NL" baseline="0" dirty="0" err="1" smtClean="0"/>
              <a:t>two</a:t>
            </a:r>
            <a:r>
              <a:rPr lang="nl-NL" baseline="0" dirty="0" smtClean="0"/>
              <a:t> of these </a:t>
            </a:r>
            <a:r>
              <a:rPr lang="nl-NL" baseline="0" dirty="0" err="1" smtClean="0"/>
              <a:t>techniques</a:t>
            </a:r>
            <a:r>
              <a:rPr lang="nl-NL" baseline="0" dirty="0" smtClean="0"/>
              <a:t>: frequent episode </a:t>
            </a:r>
            <a:r>
              <a:rPr lang="nl-NL" baseline="0" dirty="0" err="1" smtClean="0"/>
              <a:t>mining</a:t>
            </a:r>
            <a:r>
              <a:rPr lang="nl-NL" baseline="0" dirty="0" smtClean="0"/>
              <a:t> </a:t>
            </a:r>
            <a:r>
              <a:rPr lang="nl-NL" baseline="0" dirty="0" err="1" smtClean="0"/>
              <a:t>and</a:t>
            </a:r>
            <a:r>
              <a:rPr lang="nl-NL" baseline="0" dirty="0" smtClean="0"/>
              <a:t> frequent </a:t>
            </a:r>
            <a:r>
              <a:rPr lang="nl-NL" baseline="0" dirty="0" err="1" smtClean="0"/>
              <a:t>itemset</a:t>
            </a:r>
            <a:r>
              <a:rPr lang="nl-NL" baseline="0" dirty="0" smtClean="0"/>
              <a:t> </a:t>
            </a:r>
            <a:r>
              <a:rPr lang="nl-NL" baseline="0" dirty="0" err="1" smtClean="0"/>
              <a:t>mining</a:t>
            </a:r>
            <a:r>
              <a:rPr lang="nl-NL" baseline="0" dirty="0" smtClean="0"/>
              <a:t>. </a:t>
            </a:r>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5</a:t>
            </a:fld>
            <a:endParaRPr lang="nl-BE"/>
          </a:p>
        </p:txBody>
      </p:sp>
    </p:spTree>
    <p:extLst>
      <p:ext uri="{BB962C8B-B14F-4D97-AF65-F5344CB8AC3E}">
        <p14:creationId xmlns:p14="http://schemas.microsoft.com/office/powerpoint/2010/main" val="17818041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err="1" smtClean="0"/>
              <a:t>One</a:t>
            </a:r>
            <a:r>
              <a:rPr lang="nl-NL" dirty="0" smtClean="0"/>
              <a:t> </a:t>
            </a:r>
            <a:r>
              <a:rPr lang="nl-NL" dirty="0" smtClean="0"/>
              <a:t>of </a:t>
            </a:r>
            <a:r>
              <a:rPr lang="nl-NL" dirty="0" err="1" smtClean="0"/>
              <a:t>the</a:t>
            </a:r>
            <a:r>
              <a:rPr lang="nl-NL" dirty="0" smtClean="0"/>
              <a:t> </a:t>
            </a:r>
            <a:r>
              <a:rPr lang="nl-NL" dirty="0" err="1" smtClean="0"/>
              <a:t>considered</a:t>
            </a:r>
            <a:r>
              <a:rPr lang="nl-NL" dirty="0" smtClean="0"/>
              <a:t> standard data </a:t>
            </a:r>
            <a:r>
              <a:rPr lang="nl-NL" dirty="0" err="1" smtClean="0"/>
              <a:t>mining</a:t>
            </a:r>
            <a:r>
              <a:rPr lang="nl-NL" dirty="0" smtClean="0"/>
              <a:t> approaches</a:t>
            </a:r>
            <a:r>
              <a:rPr lang="nl-NL" baseline="0" dirty="0" smtClean="0"/>
              <a:t> </a:t>
            </a:r>
            <a:r>
              <a:rPr lang="nl-NL" baseline="0" dirty="0" err="1" smtClean="0"/>
              <a:t>for</a:t>
            </a:r>
            <a:r>
              <a:rPr lang="nl-NL" baseline="0" dirty="0" smtClean="0"/>
              <a:t> </a:t>
            </a:r>
            <a:r>
              <a:rPr lang="nl-NL" baseline="0" dirty="0" err="1" smtClean="0"/>
              <a:t>mining</a:t>
            </a:r>
            <a:r>
              <a:rPr lang="nl-NL" baseline="0" dirty="0" smtClean="0"/>
              <a:t> change </a:t>
            </a:r>
            <a:r>
              <a:rPr lang="nl-NL" baseline="0" dirty="0" err="1" smtClean="0"/>
              <a:t>patterns</a:t>
            </a:r>
            <a:r>
              <a:rPr lang="nl-NL" baseline="0" dirty="0" smtClean="0"/>
              <a:t> is frequent episode </a:t>
            </a:r>
            <a:r>
              <a:rPr lang="nl-NL" baseline="0" dirty="0" err="1" smtClean="0"/>
              <a:t>mining</a:t>
            </a:r>
            <a:r>
              <a:rPr lang="nl-NL" baseline="0" dirty="0" smtClean="0"/>
              <a:t>. </a:t>
            </a:r>
            <a:r>
              <a:rPr lang="nl-NL" sz="1200" kern="1200" dirty="0" smtClean="0">
                <a:solidFill>
                  <a:schemeClr val="tx1"/>
                </a:solidFill>
                <a:effectLst/>
                <a:latin typeface="+mn-lt"/>
                <a:ea typeface="+mn-ea"/>
                <a:cs typeface="+mn-cs"/>
              </a:rPr>
              <a:t>In frequent episode </a:t>
            </a:r>
            <a:r>
              <a:rPr lang="nl-NL" sz="1200" kern="1200" dirty="0" err="1" smtClean="0">
                <a:solidFill>
                  <a:schemeClr val="tx1"/>
                </a:solidFill>
                <a:effectLst/>
                <a:latin typeface="+mn-lt"/>
                <a:ea typeface="+mn-ea"/>
                <a:cs typeface="+mn-cs"/>
              </a:rPr>
              <a:t>mining</a:t>
            </a:r>
            <a:r>
              <a:rPr lang="nl-NL" sz="1200" kern="1200" dirty="0" smtClean="0">
                <a:solidFill>
                  <a:schemeClr val="tx1"/>
                </a:solidFill>
                <a:effectLst/>
                <a:latin typeface="+mn-lt"/>
                <a:ea typeface="+mn-ea"/>
                <a:cs typeface="+mn-cs"/>
              </a:rPr>
              <a:t> a single </a:t>
            </a:r>
            <a:r>
              <a:rPr lang="nl-NL" sz="1200" kern="1200" dirty="0" err="1" smtClean="0">
                <a:solidFill>
                  <a:schemeClr val="tx1"/>
                </a:solidFill>
                <a:effectLst/>
                <a:latin typeface="+mn-lt"/>
                <a:ea typeface="+mn-ea"/>
                <a:cs typeface="+mn-cs"/>
              </a:rPr>
              <a:t>sequence</a:t>
            </a:r>
            <a:r>
              <a:rPr lang="nl-NL" sz="1200" kern="1200" dirty="0" smtClean="0">
                <a:solidFill>
                  <a:schemeClr val="tx1"/>
                </a:solidFill>
                <a:effectLst/>
                <a:latin typeface="+mn-lt"/>
                <a:ea typeface="+mn-ea"/>
                <a:cs typeface="+mn-cs"/>
              </a:rPr>
              <a:t> is </a:t>
            </a:r>
            <a:r>
              <a:rPr lang="nl-NL" sz="1200" kern="1200" dirty="0" err="1" smtClean="0">
                <a:solidFill>
                  <a:schemeClr val="tx1"/>
                </a:solidFill>
                <a:effectLst/>
                <a:latin typeface="+mn-lt"/>
                <a:ea typeface="+mn-ea"/>
                <a:cs typeface="+mn-cs"/>
              </a:rPr>
              <a:t>mined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for</a:t>
            </a:r>
            <a:r>
              <a:rPr lang="nl-NL" sz="1200" kern="1200" dirty="0" smtClean="0">
                <a:solidFill>
                  <a:schemeClr val="tx1"/>
                </a:solidFill>
                <a:effectLst/>
                <a:latin typeface="+mn-lt"/>
                <a:ea typeface="+mn-ea"/>
                <a:cs typeface="+mn-cs"/>
              </a:rPr>
              <a:t> frequent episodes,</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which</a:t>
            </a:r>
            <a:r>
              <a:rPr lang="nl-NL" sz="1200" kern="1200" baseline="0" dirty="0" smtClean="0">
                <a:solidFill>
                  <a:schemeClr val="tx1"/>
                </a:solidFill>
                <a:effectLst/>
                <a:latin typeface="+mn-lt"/>
                <a:ea typeface="+mn-ea"/>
                <a:cs typeface="+mn-cs"/>
              </a:rPr>
              <a:t> are </a:t>
            </a:r>
            <a:r>
              <a:rPr lang="nl-NL" sz="1200" kern="1200" dirty="0" err="1" smtClean="0">
                <a:solidFill>
                  <a:schemeClr val="tx1"/>
                </a:solidFill>
                <a:effectLst/>
                <a:latin typeface="+mn-lt"/>
                <a:ea typeface="+mn-ea"/>
                <a:cs typeface="+mn-cs"/>
              </a:rPr>
              <a:t>collections</a:t>
            </a:r>
            <a:r>
              <a:rPr lang="nl-NL" sz="1200" kern="1200" dirty="0" smtClean="0">
                <a:solidFill>
                  <a:schemeClr val="tx1"/>
                </a:solidFill>
                <a:effectLst/>
                <a:latin typeface="+mn-lt"/>
                <a:ea typeface="+mn-ea"/>
                <a:cs typeface="+mn-cs"/>
              </a:rPr>
              <a:t> of events </a:t>
            </a:r>
            <a:r>
              <a:rPr lang="nl-NL" sz="1200" kern="1200" dirty="0" err="1" smtClean="0">
                <a:solidFill>
                  <a:schemeClr val="tx1"/>
                </a:solidFill>
                <a:effectLst/>
                <a:latin typeface="+mn-lt"/>
                <a:ea typeface="+mn-ea"/>
                <a:cs typeface="+mn-cs"/>
              </a:rPr>
              <a:t>occurring</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relatively</a:t>
            </a:r>
            <a:r>
              <a:rPr lang="nl-NL" sz="1200" kern="1200" dirty="0" smtClean="0">
                <a:solidFill>
                  <a:schemeClr val="tx1"/>
                </a:solidFill>
                <a:effectLst/>
                <a:latin typeface="+mn-lt"/>
                <a:ea typeface="+mn-ea"/>
                <a:cs typeface="+mn-cs"/>
              </a:rPr>
              <a:t> close </a:t>
            </a:r>
            <a:r>
              <a:rPr lang="nl-NL" sz="1200" kern="1200" dirty="0" err="1" smtClean="0">
                <a:solidFill>
                  <a:schemeClr val="tx1"/>
                </a:solidFill>
                <a:effectLst/>
                <a:latin typeface="+mn-lt"/>
                <a:ea typeface="+mn-ea"/>
                <a:cs typeface="+mn-cs"/>
              </a:rPr>
              <a:t>together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Here</a:t>
            </a:r>
            <a:r>
              <a:rPr lang="nl-NL" sz="1200" kern="1200" dirty="0" smtClean="0">
                <a:solidFill>
                  <a:schemeClr val="tx1"/>
                </a:solidFill>
                <a:effectLst/>
                <a:latin typeface="+mn-lt"/>
                <a:ea typeface="+mn-ea"/>
                <a:cs typeface="+mn-cs"/>
              </a:rPr>
              <a:t> we have </a:t>
            </a:r>
            <a:r>
              <a:rPr lang="nl-NL" sz="1200" kern="1200" dirty="0" err="1" smtClean="0">
                <a:solidFill>
                  <a:schemeClr val="tx1"/>
                </a:solidFill>
                <a:effectLst/>
                <a:latin typeface="+mn-lt"/>
                <a:ea typeface="+mn-ea"/>
                <a:cs typeface="+mn-cs"/>
              </a:rPr>
              <a:t>an</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example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sequence</a:t>
            </a:r>
            <a:r>
              <a:rPr lang="nl-NL" sz="1200" kern="1200" dirty="0" smtClean="0">
                <a:solidFill>
                  <a:schemeClr val="tx1"/>
                </a:solidFill>
                <a:effectLst/>
                <a:latin typeface="+mn-lt"/>
                <a:ea typeface="+mn-ea"/>
                <a:cs typeface="+mn-cs"/>
              </a:rPr>
              <a:t>. </a:t>
            </a:r>
            <a:endParaRPr lang="nl-NL" sz="1200" kern="1200" dirty="0" smtClean="0">
              <a:solidFill>
                <a:schemeClr val="tx1"/>
              </a:solidFill>
              <a:effectLst/>
              <a:latin typeface="+mn-lt"/>
              <a:ea typeface="+mn-ea"/>
              <a:cs typeface="+mn-cs"/>
            </a:endParaRPr>
          </a:p>
          <a:p>
            <a:endParaRPr lang="nl-NL" sz="1200" kern="1200" dirty="0" smtClean="0">
              <a:solidFill>
                <a:schemeClr val="tx1"/>
              </a:solidFill>
              <a:effectLst/>
              <a:latin typeface="+mn-lt"/>
              <a:ea typeface="+mn-ea"/>
              <a:cs typeface="+mn-cs"/>
            </a:endParaRPr>
          </a:p>
          <a:p>
            <a:r>
              <a:rPr lang="nl-NL" baseline="0" dirty="0" smtClean="0"/>
              <a:t>CLICK</a:t>
            </a:r>
            <a:endParaRPr lang="nl-NL" sz="1200" kern="1200" dirty="0" smtClean="0">
              <a:solidFill>
                <a:schemeClr val="tx1"/>
              </a:solidFill>
              <a:effectLst/>
              <a:latin typeface="+mn-lt"/>
              <a:ea typeface="+mn-ea"/>
              <a:cs typeface="+mn-cs"/>
            </a:endParaRPr>
          </a:p>
          <a:p>
            <a:endParaRPr lang="nl-NL" sz="1200" kern="1200" dirty="0" smtClean="0">
              <a:solidFill>
                <a:schemeClr val="tx1"/>
              </a:solidFill>
              <a:effectLst/>
              <a:latin typeface="+mn-lt"/>
              <a:ea typeface="+mn-ea"/>
              <a:cs typeface="+mn-cs"/>
            </a:endParaRPr>
          </a:p>
          <a:p>
            <a:r>
              <a:rPr lang="nl-NL" sz="1200" kern="1200" dirty="0" smtClean="0">
                <a:solidFill>
                  <a:schemeClr val="tx1"/>
                </a:solidFill>
                <a:effectLst/>
                <a:latin typeface="+mn-lt"/>
                <a:ea typeface="+mn-ea"/>
                <a:cs typeface="+mn-cs"/>
              </a:rPr>
              <a:t>The </a:t>
            </a:r>
            <a:r>
              <a:rPr lang="nl-NL" sz="1200" kern="1200" baseline="0" dirty="0" smtClean="0">
                <a:solidFill>
                  <a:schemeClr val="tx1"/>
                </a:solidFill>
                <a:effectLst/>
                <a:latin typeface="+mn-lt"/>
                <a:ea typeface="+mn-ea"/>
                <a:cs typeface="+mn-cs"/>
              </a:rPr>
              <a:t>episode “</a:t>
            </a:r>
            <a:r>
              <a:rPr lang="nl-NL" sz="1200" kern="1200" dirty="0" err="1" smtClean="0">
                <a:solidFill>
                  <a:schemeClr val="tx1"/>
                </a:solidFill>
                <a:effectLst/>
                <a:latin typeface="+mn-lt"/>
                <a:ea typeface="+mn-ea"/>
                <a:cs typeface="+mn-cs"/>
              </a:rPr>
              <a:t>after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occurrence</a:t>
            </a:r>
            <a:r>
              <a:rPr lang="nl-NL" sz="1200" kern="1200" dirty="0" smtClean="0">
                <a:solidFill>
                  <a:schemeClr val="tx1"/>
                </a:solidFill>
                <a:effectLst/>
                <a:latin typeface="+mn-lt"/>
                <a:ea typeface="+mn-ea"/>
                <a:cs typeface="+mn-cs"/>
              </a:rPr>
              <a:t> of </a:t>
            </a:r>
            <a:r>
              <a:rPr lang="nl-NL" sz="1200" kern="1200" dirty="0" err="1" smtClean="0">
                <a:solidFill>
                  <a:schemeClr val="tx1"/>
                </a:solidFill>
                <a:effectLst/>
                <a:latin typeface="+mn-lt"/>
                <a:ea typeface="+mn-ea"/>
                <a:cs typeface="+mn-cs"/>
              </a:rPr>
              <a:t>both</a:t>
            </a:r>
            <a:r>
              <a:rPr lang="nl-NL" sz="1200" kern="1200" dirty="0" smtClean="0">
                <a:solidFill>
                  <a:schemeClr val="tx1"/>
                </a:solidFill>
                <a:effectLst/>
                <a:latin typeface="+mn-lt"/>
                <a:ea typeface="+mn-ea"/>
                <a:cs typeface="+mn-cs"/>
              </a:rPr>
              <a:t> A </a:t>
            </a:r>
            <a:r>
              <a:rPr lang="nl-NL" sz="1200" kern="1200" dirty="0" err="1" smtClean="0">
                <a:solidFill>
                  <a:schemeClr val="tx1"/>
                </a:solidFill>
                <a:effectLst/>
                <a:latin typeface="+mn-lt"/>
                <a:ea typeface="+mn-ea"/>
                <a:cs typeface="+mn-cs"/>
              </a:rPr>
              <a:t>and</a:t>
            </a:r>
            <a:r>
              <a:rPr lang="nl-NL" sz="1200" kern="1200" dirty="0" smtClean="0">
                <a:solidFill>
                  <a:schemeClr val="tx1"/>
                </a:solidFill>
                <a:effectLst/>
                <a:latin typeface="+mn-lt"/>
                <a:ea typeface="+mn-ea"/>
                <a:cs typeface="+mn-cs"/>
              </a:rPr>
              <a:t> B, C </a:t>
            </a:r>
            <a:r>
              <a:rPr lang="nl-NL" sz="1200" kern="1200" dirty="0" err="1" smtClean="0">
                <a:solidFill>
                  <a:schemeClr val="tx1"/>
                </a:solidFill>
                <a:effectLst/>
                <a:latin typeface="+mn-lt"/>
                <a:ea typeface="+mn-ea"/>
                <a:cs typeface="+mn-cs"/>
              </a:rPr>
              <a:t>occurs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can</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be</a:t>
            </a:r>
            <a:r>
              <a:rPr lang="nl-NL" sz="1200" kern="1200" baseline="0" dirty="0" smtClean="0">
                <a:solidFill>
                  <a:schemeClr val="tx1"/>
                </a:solidFill>
                <a:effectLst/>
                <a:latin typeface="+mn-lt"/>
                <a:ea typeface="+mn-ea"/>
                <a:cs typeface="+mn-cs"/>
              </a:rPr>
              <a:t> found 4 </a:t>
            </a:r>
            <a:r>
              <a:rPr lang="nl-NL" sz="1200" kern="1200" baseline="0" dirty="0" err="1" smtClean="0">
                <a:solidFill>
                  <a:schemeClr val="tx1"/>
                </a:solidFill>
                <a:effectLst/>
                <a:latin typeface="+mn-lt"/>
                <a:ea typeface="+mn-ea"/>
                <a:cs typeface="+mn-cs"/>
              </a:rPr>
              <a:t>times</a:t>
            </a:r>
            <a:r>
              <a:rPr lang="nl-NL" sz="1200" kern="1200" baseline="0" dirty="0" smtClean="0">
                <a:solidFill>
                  <a:schemeClr val="tx1"/>
                </a:solidFill>
                <a:effectLst/>
                <a:latin typeface="+mn-lt"/>
                <a:ea typeface="+mn-ea"/>
                <a:cs typeface="+mn-cs"/>
              </a:rPr>
              <a:t> in </a:t>
            </a:r>
            <a:r>
              <a:rPr lang="nl-NL" sz="1200" kern="1200" baseline="0" dirty="0" err="1" smtClean="0">
                <a:solidFill>
                  <a:schemeClr val="tx1"/>
                </a:solidFill>
                <a:effectLst/>
                <a:latin typeface="+mn-lt"/>
                <a:ea typeface="+mn-ea"/>
                <a:cs typeface="+mn-cs"/>
              </a:rPr>
              <a:t>this</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sequence</a:t>
            </a:r>
            <a:r>
              <a:rPr lang="nl-NL" sz="1200" kern="1200" dirty="0" smtClean="0">
                <a:solidFill>
                  <a:schemeClr val="tx1"/>
                </a:solidFill>
                <a:effectLst/>
                <a:latin typeface="+mn-lt"/>
                <a:ea typeface="+mn-ea"/>
                <a:cs typeface="+mn-cs"/>
              </a:rPr>
              <a:t>.</a:t>
            </a:r>
            <a:r>
              <a:rPr lang="nl-NL" sz="1200" kern="1200" baseline="0" dirty="0" smtClean="0">
                <a:solidFill>
                  <a:schemeClr val="tx1"/>
                </a:solidFill>
                <a:effectLst/>
                <a:latin typeface="+mn-lt"/>
                <a:ea typeface="+mn-ea"/>
                <a:cs typeface="+mn-cs"/>
              </a:rPr>
              <a:t> We say </a:t>
            </a:r>
            <a:r>
              <a:rPr lang="nl-NL" sz="1200" kern="1200" baseline="0" dirty="0" err="1" smtClean="0">
                <a:solidFill>
                  <a:schemeClr val="tx1"/>
                </a:solidFill>
                <a:effectLst/>
                <a:latin typeface="+mn-lt"/>
                <a:ea typeface="+mn-ea"/>
                <a:cs typeface="+mn-cs"/>
              </a:rPr>
              <a:t>that</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this</a:t>
            </a:r>
            <a:r>
              <a:rPr lang="nl-NL" sz="1200" kern="1200" baseline="0" dirty="0" smtClean="0">
                <a:solidFill>
                  <a:schemeClr val="tx1"/>
                </a:solidFill>
                <a:effectLst/>
                <a:latin typeface="+mn-lt"/>
                <a:ea typeface="+mn-ea"/>
                <a:cs typeface="+mn-cs"/>
              </a:rPr>
              <a:t> episode has support 4</a:t>
            </a:r>
            <a:r>
              <a:rPr lang="nl-NL" sz="1200" kern="1200" baseline="0" dirty="0" smtClean="0">
                <a:solidFill>
                  <a:schemeClr val="tx1"/>
                </a:solidFill>
                <a:effectLst/>
                <a:latin typeface="+mn-lt"/>
                <a:ea typeface="+mn-ea"/>
                <a:cs typeface="+mn-cs"/>
              </a:rPr>
              <a:t>.</a:t>
            </a:r>
            <a:endParaRPr lang="nl-NL" sz="1200" kern="1200" baseline="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6</a:t>
            </a:fld>
            <a:endParaRPr lang="nl-BE"/>
          </a:p>
        </p:txBody>
      </p:sp>
    </p:spTree>
    <p:extLst>
      <p:ext uri="{BB962C8B-B14F-4D97-AF65-F5344CB8AC3E}">
        <p14:creationId xmlns:p14="http://schemas.microsoft.com/office/powerpoint/2010/main" val="7860390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baseline="0" dirty="0" err="1" smtClean="0">
                <a:solidFill>
                  <a:schemeClr val="tx1"/>
                </a:solidFill>
                <a:effectLst/>
                <a:latin typeface="+mn-lt"/>
                <a:ea typeface="+mn-ea"/>
                <a:cs typeface="+mn-cs"/>
              </a:rPr>
              <a:t>Another</a:t>
            </a:r>
            <a:r>
              <a:rPr lang="nl-NL" sz="1200" kern="1200" baseline="0" dirty="0" smtClean="0">
                <a:solidFill>
                  <a:schemeClr val="tx1"/>
                </a:solidFill>
                <a:effectLst/>
                <a:latin typeface="+mn-lt"/>
                <a:ea typeface="+mn-ea"/>
                <a:cs typeface="+mn-cs"/>
              </a:rPr>
              <a:t> approach is </a:t>
            </a:r>
            <a:r>
              <a:rPr lang="nl-NL" sz="1200" kern="1200" baseline="0" dirty="0" err="1" smtClean="0">
                <a:solidFill>
                  <a:schemeClr val="tx1"/>
                </a:solidFill>
                <a:effectLst/>
                <a:latin typeface="+mn-lt"/>
                <a:ea typeface="+mn-ea"/>
                <a:cs typeface="+mn-cs"/>
              </a:rPr>
              <a:t>called</a:t>
            </a:r>
            <a:r>
              <a:rPr lang="nl-NL" sz="1200" kern="1200" baseline="0" dirty="0" smtClean="0">
                <a:solidFill>
                  <a:schemeClr val="tx1"/>
                </a:solidFill>
                <a:effectLst/>
                <a:latin typeface="+mn-lt"/>
                <a:ea typeface="+mn-ea"/>
                <a:cs typeface="+mn-cs"/>
              </a:rPr>
              <a:t> frequent </a:t>
            </a:r>
            <a:r>
              <a:rPr lang="nl-NL" sz="1200" kern="1200" baseline="0" dirty="0" err="1" smtClean="0">
                <a:solidFill>
                  <a:schemeClr val="tx1"/>
                </a:solidFill>
                <a:effectLst/>
                <a:latin typeface="+mn-lt"/>
                <a:ea typeface="+mn-ea"/>
                <a:cs typeface="+mn-cs"/>
              </a:rPr>
              <a:t>itemset</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mining</a:t>
            </a:r>
            <a:r>
              <a:rPr lang="nl-NL" sz="1200" kern="1200" baseline="0" dirty="0" smtClean="0">
                <a:solidFill>
                  <a:schemeClr val="tx1"/>
                </a:solidFill>
                <a:effectLst/>
                <a:latin typeface="+mn-lt"/>
                <a:ea typeface="+mn-ea"/>
                <a:cs typeface="+mn-cs"/>
              </a:rPr>
              <a:t>. It </a:t>
            </a:r>
            <a:r>
              <a:rPr lang="nl-NL" sz="1200" kern="1200" dirty="0" smtClean="0">
                <a:solidFill>
                  <a:schemeClr val="tx1"/>
                </a:solidFill>
                <a:effectLst/>
                <a:latin typeface="+mn-lt"/>
                <a:ea typeface="+mn-ea"/>
                <a:cs typeface="+mn-cs"/>
              </a:rPr>
              <a:t>was </a:t>
            </a:r>
            <a:r>
              <a:rPr lang="nl-NL" sz="1200" kern="1200" dirty="0" err="1" smtClean="0">
                <a:solidFill>
                  <a:schemeClr val="tx1"/>
                </a:solidFill>
                <a:effectLst/>
                <a:latin typeface="+mn-lt"/>
                <a:ea typeface="+mn-ea"/>
                <a:cs typeface="+mn-cs"/>
              </a:rPr>
              <a:t>introduced</a:t>
            </a:r>
            <a:r>
              <a:rPr lang="nl-NL" sz="1200" kern="1200" dirty="0" smtClean="0">
                <a:solidFill>
                  <a:schemeClr val="tx1"/>
                </a:solidFill>
                <a:effectLst/>
                <a:latin typeface="+mn-lt"/>
                <a:ea typeface="+mn-ea"/>
                <a:cs typeface="+mn-cs"/>
              </a:rPr>
              <a:t> in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context of market basket analysis </a:t>
            </a:r>
            <a:r>
              <a:rPr lang="nl-NL" sz="1200" kern="1200" dirty="0" err="1" smtClean="0">
                <a:solidFill>
                  <a:schemeClr val="tx1"/>
                </a:solidFill>
                <a:effectLst/>
                <a:latin typeface="+mn-lt"/>
                <a:ea typeface="+mn-ea"/>
                <a:cs typeface="+mn-cs"/>
              </a:rPr>
              <a:t>for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finding</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products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that</a:t>
            </a:r>
            <a:r>
              <a:rPr lang="nl-NL" sz="1200" kern="1200" dirty="0" smtClean="0">
                <a:solidFill>
                  <a:schemeClr val="tx1"/>
                </a:solidFill>
                <a:effectLst/>
                <a:latin typeface="+mn-lt"/>
                <a:ea typeface="+mn-ea"/>
                <a:cs typeface="+mn-cs"/>
              </a:rPr>
              <a:t> are </a:t>
            </a:r>
            <a:r>
              <a:rPr lang="nl-NL" sz="1200" kern="1200" dirty="0" err="1" smtClean="0">
                <a:solidFill>
                  <a:schemeClr val="tx1"/>
                </a:solidFill>
                <a:effectLst/>
                <a:latin typeface="+mn-lt"/>
                <a:ea typeface="+mn-ea"/>
                <a:cs typeface="+mn-cs"/>
              </a:rPr>
              <a:t>frequently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bought</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together</a:t>
            </a:r>
            <a:r>
              <a:rPr lang="nl-NL" sz="1200" kern="1200" dirty="0" smtClean="0">
                <a:solidFill>
                  <a:schemeClr val="tx1"/>
                </a:solidFill>
                <a:effectLst/>
                <a:latin typeface="+mn-lt"/>
                <a:ea typeface="+mn-ea"/>
                <a:cs typeface="+mn-cs"/>
              </a:rPr>
              <a:t>. It is built </a:t>
            </a:r>
            <a:r>
              <a:rPr lang="nl-NL" sz="1200" kern="1200" dirty="0" err="1" smtClean="0">
                <a:solidFill>
                  <a:schemeClr val="tx1"/>
                </a:solidFill>
                <a:effectLst/>
                <a:latin typeface="+mn-lt"/>
                <a:ea typeface="+mn-ea"/>
                <a:cs typeface="+mn-cs"/>
              </a:rPr>
              <a:t>around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two</a:t>
            </a:r>
            <a:r>
              <a:rPr lang="nl-NL" sz="1200" kern="1200" dirty="0" smtClean="0">
                <a:solidFill>
                  <a:schemeClr val="tx1"/>
                </a:solidFill>
                <a:effectLst/>
                <a:latin typeface="+mn-lt"/>
                <a:ea typeface="+mn-ea"/>
                <a:cs typeface="+mn-cs"/>
              </a:rPr>
              <a:t> kinds of </a:t>
            </a:r>
            <a:r>
              <a:rPr lang="nl-NL" sz="1200" kern="1200" dirty="0" err="1" smtClean="0">
                <a:solidFill>
                  <a:schemeClr val="tx1"/>
                </a:solidFill>
                <a:effectLst/>
                <a:latin typeface="+mn-lt"/>
                <a:ea typeface="+mn-ea"/>
                <a:cs typeface="+mn-cs"/>
              </a:rPr>
              <a:t>objects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products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and</a:t>
            </a:r>
            <a:r>
              <a:rPr lang="nl-NL" sz="1200" kern="1200" dirty="0" smtClean="0">
                <a:solidFill>
                  <a:schemeClr val="tx1"/>
                </a:solidFill>
                <a:effectLst/>
                <a:latin typeface="+mn-lt"/>
                <a:ea typeface="+mn-ea"/>
                <a:cs typeface="+mn-cs"/>
              </a:rPr>
              <a:t> baskets. </a:t>
            </a:r>
            <a:r>
              <a:rPr lang="nl-NL" sz="1200" kern="1200" dirty="0" err="1" smtClean="0">
                <a:solidFill>
                  <a:schemeClr val="tx1"/>
                </a:solidFill>
                <a:effectLst/>
                <a:latin typeface="+mn-lt"/>
                <a:ea typeface="+mn-ea"/>
                <a:cs typeface="+mn-cs"/>
              </a:rPr>
              <a:t>Here</a:t>
            </a:r>
            <a:r>
              <a:rPr lang="nl-NL" sz="1200" kern="1200" baseline="0" dirty="0" smtClean="0">
                <a:solidFill>
                  <a:schemeClr val="tx1"/>
                </a:solidFill>
                <a:effectLst/>
                <a:latin typeface="+mn-lt"/>
                <a:ea typeface="+mn-ea"/>
                <a:cs typeface="+mn-cs"/>
              </a:rPr>
              <a:t> we have 4 </a:t>
            </a:r>
            <a:r>
              <a:rPr lang="nl-NL" sz="1200" kern="1200" baseline="0" dirty="0" err="1" smtClean="0">
                <a:solidFill>
                  <a:schemeClr val="tx1"/>
                </a:solidFill>
                <a:effectLst/>
                <a:latin typeface="+mn-lt"/>
                <a:ea typeface="+mn-ea"/>
                <a:cs typeface="+mn-cs"/>
              </a:rPr>
              <a:t>distinct</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products</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Bread</a:t>
            </a:r>
            <a:r>
              <a:rPr lang="nl-NL" sz="1200" kern="1200" baseline="0" dirty="0" smtClean="0">
                <a:solidFill>
                  <a:schemeClr val="tx1"/>
                </a:solidFill>
                <a:effectLst/>
                <a:latin typeface="+mn-lt"/>
                <a:ea typeface="+mn-ea"/>
                <a:cs typeface="+mn-cs"/>
              </a:rPr>
              <a:t>, Butter </a:t>
            </a:r>
            <a:r>
              <a:rPr lang="nl-NL" sz="1200" kern="1200" baseline="0" dirty="0" err="1" smtClean="0">
                <a:solidFill>
                  <a:schemeClr val="tx1"/>
                </a:solidFill>
                <a:effectLst/>
                <a:latin typeface="+mn-lt"/>
                <a:ea typeface="+mn-ea"/>
                <a:cs typeface="+mn-cs"/>
              </a:rPr>
              <a:t>Milk</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and</a:t>
            </a:r>
            <a:r>
              <a:rPr lang="nl-NL" sz="1200" kern="1200" baseline="0" dirty="0" smtClean="0">
                <a:solidFill>
                  <a:schemeClr val="tx1"/>
                </a:solidFill>
                <a:effectLst/>
                <a:latin typeface="+mn-lt"/>
                <a:ea typeface="+mn-ea"/>
                <a:cs typeface="+mn-cs"/>
              </a:rPr>
              <a:t> Bear. </a:t>
            </a:r>
            <a:r>
              <a:rPr lang="nl-NL" sz="1200" kern="1200" dirty="0" err="1" smtClean="0">
                <a:solidFill>
                  <a:schemeClr val="tx1"/>
                </a:solidFill>
                <a:effectLst/>
                <a:latin typeface="+mn-lt"/>
                <a:ea typeface="+mn-ea"/>
                <a:cs typeface="+mn-cs"/>
              </a:rPr>
              <a:t>Each</a:t>
            </a:r>
            <a:r>
              <a:rPr lang="nl-NL" sz="1200" kern="1200" dirty="0" smtClean="0">
                <a:solidFill>
                  <a:schemeClr val="tx1"/>
                </a:solidFill>
                <a:effectLst/>
                <a:latin typeface="+mn-lt"/>
                <a:ea typeface="+mn-ea"/>
                <a:cs typeface="+mn-cs"/>
              </a:rPr>
              <a:t> of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baskets </a:t>
            </a:r>
            <a:r>
              <a:rPr lang="nl-NL" sz="1200" kern="1200" dirty="0" err="1" smtClean="0">
                <a:solidFill>
                  <a:schemeClr val="tx1"/>
                </a:solidFill>
                <a:effectLst/>
                <a:latin typeface="+mn-lt"/>
                <a:ea typeface="+mn-ea"/>
                <a:cs typeface="+mn-cs"/>
              </a:rPr>
              <a:t>contains</a:t>
            </a:r>
            <a:r>
              <a:rPr lang="nl-NL" sz="1200" kern="1200" dirty="0" smtClean="0">
                <a:solidFill>
                  <a:schemeClr val="tx1"/>
                </a:solidFill>
                <a:effectLst/>
                <a:latin typeface="+mn-lt"/>
                <a:ea typeface="+mn-ea"/>
                <a:cs typeface="+mn-cs"/>
              </a:rPr>
              <a:t> a </a:t>
            </a:r>
            <a:r>
              <a:rPr lang="nl-NL" sz="1200" kern="1200" dirty="0" err="1" smtClean="0">
                <a:solidFill>
                  <a:schemeClr val="tx1"/>
                </a:solidFill>
                <a:effectLst/>
                <a:latin typeface="+mn-lt"/>
                <a:ea typeface="+mn-ea"/>
                <a:cs typeface="+mn-cs"/>
              </a:rPr>
              <a:t>subset</a:t>
            </a:r>
            <a:r>
              <a:rPr lang="nl-NL" sz="1200" kern="1200" dirty="0" smtClean="0">
                <a:solidFill>
                  <a:schemeClr val="tx1"/>
                </a:solidFill>
                <a:effectLst/>
                <a:latin typeface="+mn-lt"/>
                <a:ea typeface="+mn-ea"/>
                <a:cs typeface="+mn-cs"/>
              </a:rPr>
              <a:t> of </a:t>
            </a:r>
            <a:r>
              <a:rPr lang="nl-NL" sz="1200" kern="1200" dirty="0" err="1" smtClean="0">
                <a:solidFill>
                  <a:schemeClr val="tx1"/>
                </a:solidFill>
                <a:effectLst/>
                <a:latin typeface="+mn-lt"/>
                <a:ea typeface="+mn-ea"/>
                <a:cs typeface="+mn-cs"/>
              </a:rPr>
              <a:t>all</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products</a:t>
            </a:r>
            <a:r>
              <a:rPr lang="nl-NL" sz="1200" kern="1200" dirty="0" smtClean="0">
                <a:solidFill>
                  <a:schemeClr val="tx1"/>
                </a:solidFill>
                <a:effectLst/>
                <a:latin typeface="+mn-lt"/>
                <a:ea typeface="+mn-ea"/>
                <a:cs typeface="+mn-cs"/>
              </a:rPr>
              <a:t>. </a:t>
            </a:r>
            <a:endParaRPr lang="nl-NL"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nl-NL" dirty="0" smtClean="0"/>
          </a:p>
          <a:p>
            <a:r>
              <a:rPr lang="nl-NL" baseline="0" dirty="0" smtClean="0"/>
              <a:t>In </a:t>
            </a:r>
            <a:r>
              <a:rPr lang="nl-NL" baseline="0" dirty="0" err="1" smtClean="0"/>
              <a:t>formal</a:t>
            </a:r>
            <a:r>
              <a:rPr lang="nl-NL" baseline="0" dirty="0" smtClean="0"/>
              <a:t> </a:t>
            </a:r>
            <a:r>
              <a:rPr lang="nl-NL" baseline="0" dirty="0" err="1" smtClean="0"/>
              <a:t>terminology</a:t>
            </a:r>
            <a:r>
              <a:rPr lang="nl-NL" baseline="0" dirty="0" smtClean="0"/>
              <a:t> baskets are </a:t>
            </a:r>
            <a:r>
              <a:rPr lang="nl-NL" baseline="0" dirty="0" err="1" smtClean="0"/>
              <a:t>called</a:t>
            </a:r>
            <a:r>
              <a:rPr lang="nl-NL" baseline="0" dirty="0" smtClean="0"/>
              <a:t> transactions </a:t>
            </a:r>
            <a:r>
              <a:rPr lang="nl-NL" baseline="0" dirty="0" err="1" smtClean="0"/>
              <a:t>and</a:t>
            </a:r>
            <a:r>
              <a:rPr lang="nl-NL" baseline="0" dirty="0" smtClean="0"/>
              <a:t> </a:t>
            </a:r>
            <a:r>
              <a:rPr lang="nl-NL" baseline="0" dirty="0" err="1" smtClean="0"/>
              <a:t>products</a:t>
            </a:r>
            <a:r>
              <a:rPr lang="nl-NL" baseline="0" dirty="0" smtClean="0"/>
              <a:t> are </a:t>
            </a:r>
            <a:r>
              <a:rPr lang="nl-NL" baseline="0" dirty="0" err="1" smtClean="0"/>
              <a:t>called</a:t>
            </a:r>
            <a:r>
              <a:rPr lang="nl-NL" baseline="0" dirty="0" smtClean="0"/>
              <a:t> items. Sets of items are </a:t>
            </a:r>
            <a:r>
              <a:rPr lang="nl-NL" baseline="0" dirty="0" err="1" smtClean="0"/>
              <a:t>called</a:t>
            </a:r>
            <a:r>
              <a:rPr lang="nl-NL" baseline="0" dirty="0" smtClean="0"/>
              <a:t> itemsets.</a:t>
            </a:r>
          </a:p>
          <a:p>
            <a:endParaRPr lang="nl-NL" baseline="0" dirty="0" smtClean="0"/>
          </a:p>
          <a:p>
            <a:r>
              <a:rPr lang="nl-NL" baseline="0" dirty="0" smtClean="0"/>
              <a:t>CLICK</a:t>
            </a:r>
          </a:p>
          <a:p>
            <a:endParaRPr lang="nl-NL"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The </a:t>
            </a:r>
            <a:r>
              <a:rPr lang="nl-NL" sz="1200" kern="1200" dirty="0" err="1" smtClean="0">
                <a:solidFill>
                  <a:schemeClr val="tx1"/>
                </a:solidFill>
                <a:effectLst/>
                <a:latin typeface="+mn-lt"/>
                <a:ea typeface="+mn-ea"/>
                <a:cs typeface="+mn-cs"/>
              </a:rPr>
              <a:t>aim</a:t>
            </a:r>
            <a:r>
              <a:rPr lang="nl-NL" sz="1200" kern="1200" dirty="0" smtClean="0">
                <a:solidFill>
                  <a:schemeClr val="tx1"/>
                </a:solidFill>
                <a:effectLst/>
                <a:latin typeface="+mn-lt"/>
                <a:ea typeface="+mn-ea"/>
                <a:cs typeface="+mn-cs"/>
              </a:rPr>
              <a:t> is </a:t>
            </a:r>
            <a:r>
              <a:rPr lang="nl-NL" sz="1200" kern="1200" dirty="0" err="1" smtClean="0">
                <a:solidFill>
                  <a:schemeClr val="tx1"/>
                </a:solidFill>
                <a:effectLst/>
                <a:latin typeface="+mn-lt"/>
                <a:ea typeface="+mn-ea"/>
                <a:cs typeface="+mn-cs"/>
              </a:rPr>
              <a:t>to</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find</a:t>
            </a:r>
            <a:r>
              <a:rPr lang="nl-NL" sz="1200" kern="1200" dirty="0" smtClean="0">
                <a:solidFill>
                  <a:schemeClr val="tx1"/>
                </a:solidFill>
                <a:effectLst/>
                <a:latin typeface="+mn-lt"/>
                <a:ea typeface="+mn-ea"/>
                <a:cs typeface="+mn-cs"/>
              </a:rPr>
              <a:t> items </a:t>
            </a:r>
            <a:r>
              <a:rPr lang="nl-NL" sz="1200" kern="1200" dirty="0" err="1" smtClean="0">
                <a:solidFill>
                  <a:schemeClr val="tx1"/>
                </a:solidFill>
                <a:effectLst/>
                <a:latin typeface="+mn-lt"/>
                <a:ea typeface="+mn-ea"/>
                <a:cs typeface="+mn-cs"/>
              </a:rPr>
              <a:t>that</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appear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frequently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together</a:t>
            </a:r>
            <a:r>
              <a:rPr lang="nl-NL" sz="1200" kern="1200" dirty="0" smtClean="0">
                <a:solidFill>
                  <a:schemeClr val="tx1"/>
                </a:solidFill>
                <a:effectLst/>
                <a:latin typeface="+mn-lt"/>
                <a:ea typeface="+mn-ea"/>
                <a:cs typeface="+mn-cs"/>
              </a:rPr>
              <a:t> in transactions,</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called</a:t>
            </a:r>
            <a:r>
              <a:rPr lang="nl-NL" sz="1200" kern="1200" baseline="0" dirty="0" smtClean="0">
                <a:solidFill>
                  <a:schemeClr val="tx1"/>
                </a:solidFill>
                <a:effectLst/>
                <a:latin typeface="+mn-lt"/>
                <a:ea typeface="+mn-ea"/>
                <a:cs typeface="+mn-cs"/>
              </a:rPr>
              <a:t> items </a:t>
            </a:r>
            <a:r>
              <a:rPr lang="nl-NL" sz="1200" kern="1200" baseline="0" dirty="0" err="1" smtClean="0">
                <a:solidFill>
                  <a:schemeClr val="tx1"/>
                </a:solidFill>
                <a:effectLst/>
                <a:latin typeface="+mn-lt"/>
                <a:ea typeface="+mn-ea"/>
                <a:cs typeface="+mn-cs"/>
              </a:rPr>
              <a:t>with</a:t>
            </a:r>
            <a:r>
              <a:rPr lang="nl-NL" sz="1200" kern="1200" baseline="0" dirty="0" smtClean="0">
                <a:solidFill>
                  <a:schemeClr val="tx1"/>
                </a:solidFill>
                <a:effectLst/>
                <a:latin typeface="+mn-lt"/>
                <a:ea typeface="+mn-ea"/>
                <a:cs typeface="+mn-cs"/>
              </a:rPr>
              <a:t> a high support. </a:t>
            </a:r>
            <a:r>
              <a:rPr lang="nl-NL" sz="1200" kern="1200" dirty="0" smtClean="0">
                <a:solidFill>
                  <a:schemeClr val="tx1"/>
                </a:solidFill>
                <a:effectLst/>
                <a:latin typeface="+mn-lt"/>
                <a:ea typeface="+mn-ea"/>
                <a:cs typeface="+mn-cs"/>
              </a:rPr>
              <a:t>For </a:t>
            </a:r>
            <a:r>
              <a:rPr lang="nl-NL" sz="1200" kern="1200" dirty="0" err="1" smtClean="0">
                <a:solidFill>
                  <a:schemeClr val="tx1"/>
                </a:solidFill>
                <a:effectLst/>
                <a:latin typeface="+mn-lt"/>
                <a:ea typeface="+mn-ea"/>
                <a:cs typeface="+mn-cs"/>
              </a:rPr>
              <a:t>example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itemset</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Bread</a:t>
            </a:r>
            <a:r>
              <a:rPr lang="nl-NL" sz="1200" kern="1200" dirty="0" smtClean="0">
                <a:solidFill>
                  <a:schemeClr val="tx1"/>
                </a:solidFill>
                <a:effectLst/>
                <a:latin typeface="+mn-lt"/>
                <a:ea typeface="+mn-ea"/>
                <a:cs typeface="+mn-cs"/>
              </a:rPr>
              <a:t>, Butter} has a support 3, </a:t>
            </a:r>
            <a:r>
              <a:rPr lang="nl-NL" sz="1200" kern="1200" dirty="0" err="1" smtClean="0">
                <a:solidFill>
                  <a:schemeClr val="tx1"/>
                </a:solidFill>
                <a:effectLst/>
                <a:latin typeface="+mn-lt"/>
                <a:ea typeface="+mn-ea"/>
                <a:cs typeface="+mn-cs"/>
              </a:rPr>
              <a:t>since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it</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occurs</a:t>
            </a:r>
            <a:r>
              <a:rPr lang="nl-NL" sz="1200" kern="1200" dirty="0" smtClean="0">
                <a:solidFill>
                  <a:schemeClr val="tx1"/>
                </a:solidFill>
                <a:effectLst/>
                <a:latin typeface="+mn-lt"/>
                <a:ea typeface="+mn-ea"/>
                <a:cs typeface="+mn-cs"/>
              </a:rPr>
              <a:t> in 3 transactions (1, 3 </a:t>
            </a:r>
            <a:r>
              <a:rPr lang="nl-NL" sz="1200" kern="1200" dirty="0" err="1" smtClean="0">
                <a:solidFill>
                  <a:schemeClr val="tx1"/>
                </a:solidFill>
                <a:effectLst/>
                <a:latin typeface="+mn-lt"/>
                <a:ea typeface="+mn-ea"/>
                <a:cs typeface="+mn-cs"/>
              </a:rPr>
              <a:t>and</a:t>
            </a:r>
            <a:r>
              <a:rPr lang="nl-NL" sz="1200" kern="1200" dirty="0" smtClean="0">
                <a:solidFill>
                  <a:schemeClr val="tx1"/>
                </a:solidFill>
                <a:effectLst/>
                <a:latin typeface="+mn-lt"/>
                <a:ea typeface="+mn-ea"/>
                <a:cs typeface="+mn-cs"/>
              </a:rPr>
              <a:t> 5). </a:t>
            </a:r>
            <a:endParaRPr lang="nl-NL" dirty="0" smtClean="0"/>
          </a:p>
          <a:p>
            <a:endParaRPr lang="nl-NL" baseline="0" dirty="0" smtClean="0"/>
          </a:p>
          <a:p>
            <a:r>
              <a:rPr lang="nl-NL" baseline="0" dirty="0" err="1" smtClean="0"/>
              <a:t>Note</a:t>
            </a:r>
            <a:r>
              <a:rPr lang="nl-NL" baseline="0" dirty="0" smtClean="0"/>
              <a:t> </a:t>
            </a:r>
            <a:r>
              <a:rPr lang="nl-NL" baseline="0" dirty="0" err="1" smtClean="0"/>
              <a:t>that</a:t>
            </a:r>
            <a:r>
              <a:rPr lang="nl-NL" baseline="0" dirty="0" smtClean="0"/>
              <a:t> </a:t>
            </a:r>
            <a:r>
              <a:rPr lang="nl-NL" baseline="0" dirty="0" err="1" smtClean="0"/>
              <a:t>the</a:t>
            </a:r>
            <a:r>
              <a:rPr lang="nl-NL" baseline="0" dirty="0" smtClean="0"/>
              <a:t> </a:t>
            </a:r>
            <a:r>
              <a:rPr lang="nl-NL" baseline="0" dirty="0" err="1" smtClean="0"/>
              <a:t>subitemset</a:t>
            </a:r>
            <a:r>
              <a:rPr lang="nl-NL" baseline="0" dirty="0" smtClean="0"/>
              <a:t> </a:t>
            </a:r>
            <a:r>
              <a:rPr lang="nl-NL" sz="1200" kern="1200" dirty="0" smtClean="0">
                <a:solidFill>
                  <a:schemeClr val="tx1"/>
                </a:solidFill>
                <a:effectLst/>
                <a:latin typeface="+mn-lt"/>
                <a:ea typeface="+mn-ea"/>
                <a:cs typeface="+mn-cs"/>
              </a:rPr>
              <a:t>{</a:t>
            </a:r>
            <a:r>
              <a:rPr lang="nl-NL" sz="1200" kern="1200" dirty="0" err="1" smtClean="0">
                <a:solidFill>
                  <a:schemeClr val="tx1"/>
                </a:solidFill>
                <a:effectLst/>
                <a:latin typeface="+mn-lt"/>
                <a:ea typeface="+mn-ea"/>
                <a:cs typeface="+mn-cs"/>
              </a:rPr>
              <a:t>Bread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also</a:t>
            </a:r>
            <a:r>
              <a:rPr lang="nl-NL" sz="1200" kern="1200" baseline="0" dirty="0" smtClean="0">
                <a:solidFill>
                  <a:schemeClr val="tx1"/>
                </a:solidFill>
                <a:effectLst/>
                <a:latin typeface="+mn-lt"/>
                <a:ea typeface="+mn-ea"/>
                <a:cs typeface="+mn-cs"/>
              </a:rPr>
              <a:t> has support 3, </a:t>
            </a:r>
            <a:r>
              <a:rPr lang="nl-NL" sz="1200" kern="1200" baseline="0" dirty="0" err="1" smtClean="0">
                <a:solidFill>
                  <a:schemeClr val="tx1"/>
                </a:solidFill>
                <a:effectLst/>
                <a:latin typeface="+mn-lt"/>
                <a:ea typeface="+mn-ea"/>
                <a:cs typeface="+mn-cs"/>
              </a:rPr>
              <a:t>and</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thus</a:t>
            </a:r>
            <a:r>
              <a:rPr lang="nl-NL" sz="1200" kern="1200" baseline="0" dirty="0" smtClean="0">
                <a:solidFill>
                  <a:schemeClr val="tx1"/>
                </a:solidFill>
                <a:effectLst/>
                <a:latin typeface="+mn-lt"/>
                <a:ea typeface="+mn-ea"/>
                <a:cs typeface="+mn-cs"/>
              </a:rPr>
              <a:t> is frequent </a:t>
            </a:r>
            <a:r>
              <a:rPr lang="nl-NL" sz="1200" kern="1200" baseline="0" dirty="0" err="1" smtClean="0">
                <a:solidFill>
                  <a:schemeClr val="tx1"/>
                </a:solidFill>
                <a:effectLst/>
                <a:latin typeface="+mn-lt"/>
                <a:ea typeface="+mn-ea"/>
                <a:cs typeface="+mn-cs"/>
              </a:rPr>
              <a:t>too</a:t>
            </a:r>
            <a:r>
              <a:rPr lang="nl-NL" sz="1200" kern="1200" baseline="0" dirty="0" smtClean="0">
                <a:solidFill>
                  <a:schemeClr val="tx1"/>
                </a:solidFill>
                <a:effectLst/>
                <a:latin typeface="+mn-lt"/>
                <a:ea typeface="+mn-ea"/>
                <a:cs typeface="+mn-cs"/>
              </a:rPr>
              <a:t>. For </a:t>
            </a:r>
            <a:r>
              <a:rPr lang="nl-NL" sz="1200" kern="1200" baseline="0" dirty="0" err="1" smtClean="0">
                <a:solidFill>
                  <a:schemeClr val="tx1"/>
                </a:solidFill>
                <a:effectLst/>
                <a:latin typeface="+mn-lt"/>
                <a:ea typeface="+mn-ea"/>
                <a:cs typeface="+mn-cs"/>
              </a:rPr>
              <a:t>this</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reason</a:t>
            </a:r>
            <a:r>
              <a:rPr lang="nl-NL" sz="1200" kern="1200" baseline="0" dirty="0" smtClean="0">
                <a:solidFill>
                  <a:schemeClr val="tx1"/>
                </a:solidFill>
                <a:effectLst/>
                <a:latin typeface="+mn-lt"/>
                <a:ea typeface="+mn-ea"/>
                <a:cs typeface="+mn-cs"/>
              </a:rPr>
              <a:t> </a:t>
            </a:r>
            <a:r>
              <a:rPr lang="nl-NL" sz="1200" kern="1200" baseline="0" dirty="0" smtClean="0">
                <a:solidFill>
                  <a:schemeClr val="tx1"/>
                </a:solidFill>
                <a:effectLst/>
                <a:latin typeface="+mn-lt"/>
                <a:ea typeface="+mn-ea"/>
                <a:cs typeface="+mn-cs"/>
              </a:rPr>
              <a:t>we </a:t>
            </a:r>
            <a:r>
              <a:rPr lang="nl-NL" sz="1200" kern="1200" baseline="0" dirty="0" err="1" smtClean="0">
                <a:solidFill>
                  <a:schemeClr val="tx1"/>
                </a:solidFill>
                <a:effectLst/>
                <a:latin typeface="+mn-lt"/>
                <a:ea typeface="+mn-ea"/>
                <a:cs typeface="+mn-cs"/>
              </a:rPr>
              <a:t>often</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prefer</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closed</a:t>
            </a:r>
            <a:r>
              <a:rPr lang="nl-NL" sz="1200" kern="1200" baseline="0" dirty="0" smtClean="0">
                <a:solidFill>
                  <a:schemeClr val="tx1"/>
                </a:solidFill>
                <a:effectLst/>
                <a:latin typeface="+mn-lt"/>
                <a:ea typeface="+mn-ea"/>
                <a:cs typeface="+mn-cs"/>
              </a:rPr>
              <a:t> itemsets, </a:t>
            </a:r>
            <a:r>
              <a:rPr lang="nl-NL" sz="1200" kern="1200" dirty="0" smtClean="0">
                <a:solidFill>
                  <a:schemeClr val="tx1"/>
                </a:solidFill>
                <a:effectLst/>
                <a:latin typeface="+mn-lt"/>
                <a:ea typeface="+mn-ea"/>
                <a:cs typeface="+mn-cs"/>
              </a:rPr>
              <a:t>itemsets</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for</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which</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there</a:t>
            </a:r>
            <a:r>
              <a:rPr lang="nl-NL" sz="1200" kern="1200" baseline="0" dirty="0" smtClean="0">
                <a:solidFill>
                  <a:schemeClr val="tx1"/>
                </a:solidFill>
                <a:effectLst/>
                <a:latin typeface="+mn-lt"/>
                <a:ea typeface="+mn-ea"/>
                <a:cs typeface="+mn-cs"/>
              </a:rPr>
              <a:t> are no </a:t>
            </a:r>
            <a:r>
              <a:rPr lang="nl-NL" sz="1200" kern="1200" dirty="0" err="1" smtClean="0">
                <a:solidFill>
                  <a:schemeClr val="tx1"/>
                </a:solidFill>
                <a:effectLst/>
                <a:latin typeface="+mn-lt"/>
                <a:ea typeface="+mn-ea"/>
                <a:cs typeface="+mn-cs"/>
              </a:rPr>
              <a:t>superitemsets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with</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same</a:t>
            </a:r>
            <a:r>
              <a:rPr lang="nl-NL" sz="1200" kern="1200" dirty="0" smtClean="0">
                <a:solidFill>
                  <a:schemeClr val="tx1"/>
                </a:solidFill>
                <a:effectLst/>
                <a:latin typeface="+mn-lt"/>
                <a:ea typeface="+mn-ea"/>
                <a:cs typeface="+mn-cs"/>
              </a:rPr>
              <a:t> support.</a:t>
            </a:r>
            <a:endParaRPr lang="nl-NL" dirty="0" smtClean="0"/>
          </a:p>
          <a:p>
            <a:endParaRPr lang="nl-NL" baseline="0" dirty="0" smtClean="0"/>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7</a:t>
            </a:fld>
            <a:endParaRPr lang="nl-BE"/>
          </a:p>
        </p:txBody>
      </p:sp>
    </p:spTree>
    <p:extLst>
      <p:ext uri="{BB962C8B-B14F-4D97-AF65-F5344CB8AC3E}">
        <p14:creationId xmlns:p14="http://schemas.microsoft.com/office/powerpoint/2010/main" val="17699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baseline="0" dirty="0" smtClean="0">
                <a:solidFill>
                  <a:schemeClr val="tx1"/>
                </a:solidFill>
                <a:effectLst/>
                <a:latin typeface="+mn-lt"/>
                <a:ea typeface="+mn-ea"/>
                <a:cs typeface="+mn-cs"/>
              </a:rPr>
              <a:t>Source code changes </a:t>
            </a:r>
            <a:r>
              <a:rPr lang="nl-NL" sz="1200" kern="1200" baseline="0" dirty="0" err="1" smtClean="0">
                <a:solidFill>
                  <a:schemeClr val="tx1"/>
                </a:solidFill>
                <a:effectLst/>
                <a:latin typeface="+mn-lt"/>
                <a:ea typeface="+mn-ea"/>
                <a:cs typeface="+mn-cs"/>
              </a:rPr>
              <a:t>can</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be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represented</a:t>
            </a:r>
            <a:r>
              <a:rPr lang="nl-NL" sz="1200" kern="1200" baseline="0" dirty="0" smtClean="0">
                <a:solidFill>
                  <a:schemeClr val="tx1"/>
                </a:solidFill>
                <a:effectLst/>
                <a:latin typeface="+mn-lt"/>
                <a:ea typeface="+mn-ea"/>
                <a:cs typeface="+mn-cs"/>
              </a:rPr>
              <a:t> as a script of AST node operations. </a:t>
            </a:r>
            <a:r>
              <a:rPr lang="nl-NL" sz="1200" kern="1200" baseline="0" dirty="0" err="1" smtClean="0">
                <a:solidFill>
                  <a:schemeClr val="tx1"/>
                </a:solidFill>
                <a:effectLst/>
                <a:latin typeface="+mn-lt"/>
                <a:ea typeface="+mn-ea"/>
                <a:cs typeface="+mn-cs"/>
              </a:rPr>
              <a:t>Such</a:t>
            </a:r>
            <a:r>
              <a:rPr lang="nl-NL" sz="1200" kern="1200" baseline="0" dirty="0" smtClean="0">
                <a:solidFill>
                  <a:schemeClr val="tx1"/>
                </a:solidFill>
                <a:effectLst/>
                <a:latin typeface="+mn-lt"/>
                <a:ea typeface="+mn-ea"/>
                <a:cs typeface="+mn-cs"/>
              </a:rPr>
              <a:t> a script </a:t>
            </a:r>
            <a:r>
              <a:rPr lang="nl-NL" sz="1200" kern="1200" baseline="0" dirty="0" err="1" smtClean="0">
                <a:solidFill>
                  <a:schemeClr val="tx1"/>
                </a:solidFill>
                <a:effectLst/>
                <a:latin typeface="+mn-lt"/>
                <a:ea typeface="+mn-ea"/>
                <a:cs typeface="+mn-cs"/>
              </a:rPr>
              <a:t>lists</a:t>
            </a:r>
            <a:r>
              <a:rPr lang="nl-NL" sz="1200" kern="1200" baseline="0" dirty="0" smtClean="0">
                <a:solidFill>
                  <a:schemeClr val="tx1"/>
                </a:solidFill>
                <a:effectLst/>
                <a:latin typeface="+mn-lt"/>
                <a:ea typeface="+mn-ea"/>
                <a:cs typeface="+mn-cs"/>
              </a:rPr>
              <a:t> AST </a:t>
            </a:r>
            <a:r>
              <a:rPr lang="nl-NL" sz="1200" kern="1200" baseline="0" dirty="0" err="1" smtClean="0">
                <a:solidFill>
                  <a:schemeClr val="tx1"/>
                </a:solidFill>
                <a:effectLst/>
                <a:latin typeface="+mn-lt"/>
                <a:ea typeface="+mn-ea"/>
                <a:cs typeface="+mn-cs"/>
              </a:rPr>
              <a:t>edits</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such</a:t>
            </a:r>
            <a:r>
              <a:rPr lang="nl-NL" sz="1200" kern="1200" baseline="0" dirty="0" smtClean="0">
                <a:solidFill>
                  <a:schemeClr val="tx1"/>
                </a:solidFill>
                <a:effectLst/>
                <a:latin typeface="+mn-lt"/>
                <a:ea typeface="+mn-ea"/>
                <a:cs typeface="+mn-cs"/>
              </a:rPr>
              <a:t> as </a:t>
            </a:r>
            <a:r>
              <a:rPr lang="nl-NL" sz="1200" kern="1200" baseline="0" dirty="0" err="1" smtClean="0">
                <a:solidFill>
                  <a:schemeClr val="tx1"/>
                </a:solidFill>
                <a:effectLst/>
                <a:latin typeface="+mn-lt"/>
                <a:ea typeface="+mn-ea"/>
                <a:cs typeface="+mn-cs"/>
              </a:rPr>
              <a:t>the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insertion</a:t>
            </a:r>
            <a:r>
              <a:rPr lang="nl-NL" sz="1200" kern="1200" baseline="0" dirty="0" smtClean="0">
                <a:solidFill>
                  <a:schemeClr val="tx1"/>
                </a:solidFill>
                <a:effectLst/>
                <a:latin typeface="+mn-lt"/>
                <a:ea typeface="+mn-ea"/>
                <a:cs typeface="+mn-cs"/>
              </a:rPr>
              <a:t> or </a:t>
            </a:r>
            <a:r>
              <a:rPr lang="nl-NL" sz="1200" kern="1200" baseline="0" dirty="0" err="1" smtClean="0">
                <a:solidFill>
                  <a:schemeClr val="tx1"/>
                </a:solidFill>
                <a:effectLst/>
                <a:latin typeface="+mn-lt"/>
                <a:ea typeface="+mn-ea"/>
                <a:cs typeface="+mn-cs"/>
              </a:rPr>
              <a:t>removal</a:t>
            </a:r>
            <a:r>
              <a:rPr lang="nl-NL" sz="1200" kern="1200" baseline="0" dirty="0" smtClean="0">
                <a:solidFill>
                  <a:schemeClr val="tx1"/>
                </a:solidFill>
                <a:effectLst/>
                <a:latin typeface="+mn-lt"/>
                <a:ea typeface="+mn-ea"/>
                <a:cs typeface="+mn-cs"/>
              </a:rPr>
              <a:t> of </a:t>
            </a:r>
            <a:r>
              <a:rPr lang="nl-NL" sz="1200" kern="1200" baseline="0" dirty="0" err="1" smtClean="0">
                <a:solidFill>
                  <a:schemeClr val="tx1"/>
                </a:solidFill>
                <a:effectLst/>
                <a:latin typeface="+mn-lt"/>
                <a:ea typeface="+mn-ea"/>
                <a:cs typeface="+mn-cs"/>
              </a:rPr>
              <a:t>nodes</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the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movement</a:t>
            </a:r>
            <a:r>
              <a:rPr lang="nl-NL" sz="1200" kern="1200" baseline="0" dirty="0" smtClean="0">
                <a:solidFill>
                  <a:schemeClr val="tx1"/>
                </a:solidFill>
                <a:effectLst/>
                <a:latin typeface="+mn-lt"/>
                <a:ea typeface="+mn-ea"/>
                <a:cs typeface="+mn-cs"/>
              </a:rPr>
              <a:t> of AST </a:t>
            </a:r>
            <a:r>
              <a:rPr lang="nl-NL" sz="1200" kern="1200" baseline="0" dirty="0" err="1" smtClean="0">
                <a:solidFill>
                  <a:schemeClr val="tx1"/>
                </a:solidFill>
                <a:effectLst/>
                <a:latin typeface="+mn-lt"/>
                <a:ea typeface="+mn-ea"/>
                <a:cs typeface="+mn-cs"/>
              </a:rPr>
              <a:t>subtrees</a:t>
            </a:r>
            <a:r>
              <a:rPr lang="nl-NL" sz="1200" kern="1200" baseline="0" dirty="0" smtClean="0">
                <a:solidFill>
                  <a:schemeClr val="tx1"/>
                </a:solidFill>
                <a:effectLst/>
                <a:latin typeface="+mn-lt"/>
                <a:ea typeface="+mn-ea"/>
                <a:cs typeface="+mn-cs"/>
              </a:rPr>
              <a:t> or </a:t>
            </a:r>
            <a:r>
              <a:rPr lang="nl-NL" sz="1200" kern="1200" baseline="0" dirty="0" err="1" smtClean="0">
                <a:solidFill>
                  <a:schemeClr val="tx1"/>
                </a:solidFill>
                <a:effectLst/>
                <a:latin typeface="+mn-lt"/>
                <a:ea typeface="+mn-ea"/>
                <a:cs typeface="+mn-cs"/>
              </a:rPr>
              <a:t>the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replacement</a:t>
            </a:r>
            <a:r>
              <a:rPr lang="nl-NL" sz="1200" kern="1200" baseline="0" dirty="0" smtClean="0">
                <a:solidFill>
                  <a:schemeClr val="tx1"/>
                </a:solidFill>
                <a:effectLst/>
                <a:latin typeface="+mn-lt"/>
                <a:ea typeface="+mn-ea"/>
                <a:cs typeface="+mn-cs"/>
              </a:rPr>
              <a:t> of a node or tree </a:t>
            </a:r>
            <a:r>
              <a:rPr lang="nl-NL" sz="1200" kern="1200" baseline="0" dirty="0" err="1" smtClean="0">
                <a:solidFill>
                  <a:schemeClr val="tx1"/>
                </a:solidFill>
                <a:effectLst/>
                <a:latin typeface="+mn-lt"/>
                <a:ea typeface="+mn-ea"/>
                <a:cs typeface="+mn-cs"/>
              </a:rPr>
              <a:t>by</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another</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one</a:t>
            </a:r>
            <a:r>
              <a:rPr lang="nl-NL" sz="1200" kern="1200" baseline="0" dirty="0" smtClean="0">
                <a:solidFill>
                  <a:schemeClr val="tx1"/>
                </a:solidFill>
                <a:effectLst/>
                <a:latin typeface="+mn-lt"/>
                <a:ea typeface="+mn-ea"/>
                <a:cs typeface="+mn-cs"/>
              </a:rPr>
              <a:t>).</a:t>
            </a:r>
            <a:endParaRPr lang="nl-NL"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A first </a:t>
            </a:r>
            <a:r>
              <a:rPr lang="nl-NL" sz="1200" kern="1200" dirty="0" err="1" smtClean="0">
                <a:solidFill>
                  <a:schemeClr val="tx1"/>
                </a:solidFill>
                <a:effectLst/>
                <a:latin typeface="+mn-lt"/>
                <a:ea typeface="+mn-ea"/>
                <a:cs typeface="+mn-cs"/>
              </a:rPr>
              <a:t>method</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method</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for</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retrieving</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such</a:t>
            </a:r>
            <a:r>
              <a:rPr lang="nl-NL" sz="1200" kern="1200" baseline="0" dirty="0" smtClean="0">
                <a:solidFill>
                  <a:schemeClr val="tx1"/>
                </a:solidFill>
                <a:effectLst/>
                <a:latin typeface="+mn-lt"/>
                <a:ea typeface="+mn-ea"/>
                <a:cs typeface="+mn-cs"/>
              </a:rPr>
              <a:t> a script </a:t>
            </a:r>
            <a:r>
              <a:rPr lang="nl-NL" sz="1200" kern="1200" dirty="0" err="1" smtClean="0">
                <a:solidFill>
                  <a:schemeClr val="tx1"/>
                </a:solidFill>
                <a:effectLst/>
                <a:latin typeface="+mn-lt"/>
                <a:ea typeface="+mn-ea"/>
                <a:cs typeface="+mn-cs"/>
              </a:rPr>
              <a:t>involves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using</a:t>
            </a:r>
            <a:r>
              <a:rPr lang="nl-NL" sz="1200" kern="1200" dirty="0" smtClean="0">
                <a:solidFill>
                  <a:schemeClr val="tx1"/>
                </a:solidFill>
                <a:effectLst/>
                <a:latin typeface="+mn-lt"/>
                <a:ea typeface="+mn-ea"/>
                <a:cs typeface="+mn-cs"/>
              </a:rPr>
              <a:t> a change logger, </a:t>
            </a:r>
            <a:r>
              <a:rPr lang="nl-NL" sz="1200" kern="1200" dirty="0" err="1" smtClean="0">
                <a:solidFill>
                  <a:schemeClr val="tx1"/>
                </a:solidFill>
                <a:effectLst/>
                <a:latin typeface="+mn-lt"/>
                <a:ea typeface="+mn-ea"/>
                <a:cs typeface="+mn-cs"/>
              </a:rPr>
              <a:t>which</a:t>
            </a:r>
            <a:r>
              <a:rPr lang="nl-NL" sz="1200" kern="1200" dirty="0" smtClean="0">
                <a:solidFill>
                  <a:schemeClr val="tx1"/>
                </a:solidFill>
                <a:effectLst/>
                <a:latin typeface="+mn-lt"/>
                <a:ea typeface="+mn-ea"/>
                <a:cs typeface="+mn-cs"/>
              </a:rPr>
              <a:t> is</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an</a:t>
            </a:r>
            <a:r>
              <a:rPr lang="nl-NL" sz="1200" kern="1200" baseline="0" dirty="0" smtClean="0">
                <a:solidFill>
                  <a:schemeClr val="tx1"/>
                </a:solidFill>
                <a:effectLst/>
                <a:latin typeface="+mn-lt"/>
                <a:ea typeface="+mn-ea"/>
                <a:cs typeface="+mn-cs"/>
              </a:rPr>
              <a:t> IDE </a:t>
            </a:r>
            <a:r>
              <a:rPr lang="nl-NL" sz="1200" kern="1200" baseline="0" dirty="0" err="1" smtClean="0">
                <a:solidFill>
                  <a:schemeClr val="tx1"/>
                </a:solidFill>
                <a:effectLst/>
                <a:latin typeface="+mn-lt"/>
                <a:ea typeface="+mn-ea"/>
                <a:cs typeface="+mn-cs"/>
              </a:rPr>
              <a:t>plugin</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capturing</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and</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logging</a:t>
            </a:r>
            <a:r>
              <a:rPr lang="nl-NL" sz="1200" kern="1200" baseline="0" dirty="0" smtClean="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changes as </a:t>
            </a:r>
            <a:r>
              <a:rPr lang="nl-NL" sz="1200" kern="1200" dirty="0" err="1" smtClean="0">
                <a:solidFill>
                  <a:schemeClr val="tx1"/>
                </a:solidFill>
                <a:effectLst/>
                <a:latin typeface="+mn-lt"/>
                <a:ea typeface="+mn-ea"/>
                <a:cs typeface="+mn-cs"/>
              </a:rPr>
              <a:t>they</a:t>
            </a:r>
            <a:r>
              <a:rPr lang="nl-NL" sz="1200" kern="1200" dirty="0" smtClean="0">
                <a:solidFill>
                  <a:schemeClr val="tx1"/>
                </a:solidFill>
                <a:effectLst/>
                <a:latin typeface="+mn-lt"/>
                <a:ea typeface="+mn-ea"/>
                <a:cs typeface="+mn-cs"/>
              </a:rPr>
              <a:t> are </a:t>
            </a:r>
            <a:r>
              <a:rPr lang="nl-NL" sz="1200" kern="1200" dirty="0" err="1" smtClean="0">
                <a:solidFill>
                  <a:schemeClr val="tx1"/>
                </a:solidFill>
                <a:effectLst/>
                <a:latin typeface="+mn-lt"/>
                <a:ea typeface="+mn-ea"/>
                <a:cs typeface="+mn-cs"/>
              </a:rPr>
              <a:t>performed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by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developer</a:t>
            </a:r>
            <a:r>
              <a:rPr lang="nl-NL" sz="1200" kern="1200" dirty="0" smtClean="0">
                <a:solidFill>
                  <a:schemeClr val="tx1"/>
                </a:solidFill>
                <a:effectLst/>
                <a:latin typeface="+mn-lt"/>
                <a:ea typeface="+mn-ea"/>
                <a:cs typeface="+mn-cs"/>
              </a:rPr>
              <a:t>.</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Another</a:t>
            </a:r>
            <a:r>
              <a:rPr lang="nl-NL" sz="1200" kern="1200" baseline="0" dirty="0" smtClean="0">
                <a:solidFill>
                  <a:schemeClr val="tx1"/>
                </a:solidFill>
                <a:effectLst/>
                <a:latin typeface="+mn-lt"/>
                <a:ea typeface="+mn-ea"/>
                <a:cs typeface="+mn-cs"/>
              </a:rPr>
              <a:t> option </a:t>
            </a:r>
            <a:r>
              <a:rPr lang="nl-NL" sz="1200" kern="1200" baseline="0" dirty="0" err="1" smtClean="0">
                <a:solidFill>
                  <a:schemeClr val="tx1"/>
                </a:solidFill>
                <a:effectLst/>
                <a:latin typeface="+mn-lt"/>
                <a:ea typeface="+mn-ea"/>
                <a:cs typeface="+mn-cs"/>
              </a:rPr>
              <a:t>for</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retrieving</a:t>
            </a:r>
            <a:r>
              <a:rPr lang="nl-NL" sz="1200" kern="1200" baseline="0" dirty="0" smtClean="0">
                <a:solidFill>
                  <a:schemeClr val="tx1"/>
                </a:solidFill>
                <a:effectLst/>
                <a:latin typeface="+mn-lt"/>
                <a:ea typeface="+mn-ea"/>
                <a:cs typeface="+mn-cs"/>
              </a:rPr>
              <a:t> changes, </a:t>
            </a:r>
            <a:r>
              <a:rPr lang="nl-NL" sz="1200" kern="1200" baseline="0" dirty="0" err="1" smtClean="0">
                <a:solidFill>
                  <a:schemeClr val="tx1"/>
                </a:solidFill>
                <a:effectLst/>
                <a:latin typeface="+mn-lt"/>
                <a:ea typeface="+mn-ea"/>
                <a:cs typeface="+mn-cs"/>
              </a:rPr>
              <a:t>shown</a:t>
            </a:r>
            <a:r>
              <a:rPr lang="nl-NL" sz="1200" kern="1200" baseline="0" dirty="0" smtClean="0">
                <a:solidFill>
                  <a:schemeClr val="tx1"/>
                </a:solidFill>
                <a:effectLst/>
                <a:latin typeface="+mn-lt"/>
                <a:ea typeface="+mn-ea"/>
                <a:cs typeface="+mn-cs"/>
              </a:rPr>
              <a:t> at </a:t>
            </a:r>
            <a:r>
              <a:rPr lang="nl-NL" sz="1200" kern="1200" baseline="0" dirty="0" err="1" smtClean="0">
                <a:solidFill>
                  <a:schemeClr val="tx1"/>
                </a:solidFill>
                <a:effectLst/>
                <a:latin typeface="+mn-lt"/>
                <a:ea typeface="+mn-ea"/>
                <a:cs typeface="+mn-cs"/>
              </a:rPr>
              <a:t>the</a:t>
            </a:r>
            <a:r>
              <a:rPr lang="nl-NL" sz="1200" kern="1200" baseline="0" dirty="0" smtClean="0">
                <a:solidFill>
                  <a:schemeClr val="tx1"/>
                </a:solidFill>
                <a:effectLst/>
                <a:latin typeface="+mn-lt"/>
                <a:ea typeface="+mn-ea"/>
                <a:cs typeface="+mn-cs"/>
              </a:rPr>
              <a:t> right, is </a:t>
            </a:r>
            <a:r>
              <a:rPr lang="nl-NL" sz="1200" kern="1200" baseline="0" dirty="0" err="1" smtClean="0">
                <a:solidFill>
                  <a:schemeClr val="tx1"/>
                </a:solidFill>
                <a:effectLst/>
                <a:latin typeface="+mn-lt"/>
                <a:ea typeface="+mn-ea"/>
                <a:cs typeface="+mn-cs"/>
              </a:rPr>
              <a:t>called</a:t>
            </a:r>
            <a:r>
              <a:rPr lang="nl-NL" sz="1200" kern="1200" baseline="0" dirty="0" smtClean="0">
                <a:solidFill>
                  <a:schemeClr val="tx1"/>
                </a:solidFill>
                <a:effectLst/>
                <a:latin typeface="+mn-lt"/>
                <a:ea typeface="+mn-ea"/>
                <a:cs typeface="+mn-cs"/>
              </a:rPr>
              <a:t> change </a:t>
            </a:r>
            <a:r>
              <a:rPr lang="nl-NL" sz="1200" kern="1200" baseline="0" dirty="0" err="1" smtClean="0">
                <a:solidFill>
                  <a:schemeClr val="tx1"/>
                </a:solidFill>
                <a:effectLst/>
                <a:latin typeface="+mn-lt"/>
                <a:ea typeface="+mn-ea"/>
                <a:cs typeface="+mn-cs"/>
              </a:rPr>
              <a:t>distilling</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Here</a:t>
            </a:r>
            <a:r>
              <a:rPr lang="nl-NL" sz="1200" kern="1200" baseline="0" dirty="0" smtClean="0">
                <a:solidFill>
                  <a:schemeClr val="tx1"/>
                </a:solidFill>
                <a:effectLst/>
                <a:latin typeface="+mn-lt"/>
                <a:ea typeface="+mn-ea"/>
                <a:cs typeface="+mn-cs"/>
              </a:rPr>
              <a:t>, fine-</a:t>
            </a:r>
            <a:r>
              <a:rPr lang="nl-NL" sz="1200" kern="1200" baseline="0" dirty="0" err="1" smtClean="0">
                <a:solidFill>
                  <a:schemeClr val="tx1"/>
                </a:solidFill>
                <a:effectLst/>
                <a:latin typeface="+mn-lt"/>
                <a:ea typeface="+mn-ea"/>
                <a:cs typeface="+mn-cs"/>
              </a:rPr>
              <a:t>grained</a:t>
            </a:r>
            <a:r>
              <a:rPr lang="nl-NL" sz="1200" kern="1200" baseline="0" dirty="0" smtClean="0">
                <a:solidFill>
                  <a:schemeClr val="tx1"/>
                </a:solidFill>
                <a:effectLst/>
                <a:latin typeface="+mn-lt"/>
                <a:ea typeface="+mn-ea"/>
                <a:cs typeface="+mn-cs"/>
              </a:rPr>
              <a:t> changes are </a:t>
            </a:r>
            <a:r>
              <a:rPr lang="nl-NL" sz="1200" kern="1200" baseline="0" dirty="0" err="1" smtClean="0">
                <a:solidFill>
                  <a:schemeClr val="tx1"/>
                </a:solidFill>
                <a:effectLst/>
                <a:latin typeface="+mn-lt"/>
                <a:ea typeface="+mn-ea"/>
                <a:cs typeface="+mn-cs"/>
              </a:rPr>
              <a:t>algorithmically</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inferred</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based</a:t>
            </a:r>
            <a:r>
              <a:rPr lang="nl-NL" sz="1200" kern="1200" baseline="0" dirty="0" smtClean="0">
                <a:solidFill>
                  <a:schemeClr val="tx1"/>
                </a:solidFill>
                <a:effectLst/>
                <a:latin typeface="+mn-lt"/>
                <a:ea typeface="+mn-ea"/>
                <a:cs typeface="+mn-cs"/>
              </a:rPr>
              <a:t> on </a:t>
            </a:r>
            <a:r>
              <a:rPr lang="nl-NL" sz="1200" kern="1200" baseline="0" dirty="0" err="1" smtClean="0">
                <a:solidFill>
                  <a:schemeClr val="tx1"/>
                </a:solidFill>
                <a:effectLst/>
                <a:latin typeface="+mn-lt"/>
                <a:ea typeface="+mn-ea"/>
                <a:cs typeface="+mn-cs"/>
              </a:rPr>
              <a:t>two</a:t>
            </a:r>
            <a:r>
              <a:rPr lang="nl-NL" sz="1200" kern="1200" baseline="0" dirty="0" smtClean="0">
                <a:solidFill>
                  <a:schemeClr val="tx1"/>
                </a:solidFill>
                <a:effectLst/>
                <a:latin typeface="+mn-lt"/>
                <a:ea typeface="+mn-ea"/>
                <a:cs typeface="+mn-cs"/>
              </a:rPr>
              <a:t> source code </a:t>
            </a:r>
            <a:r>
              <a:rPr lang="nl-NL" sz="1200" kern="1200" baseline="0" dirty="0" smtClean="0">
                <a:solidFill>
                  <a:schemeClr val="tx1"/>
                </a:solidFill>
                <a:effectLst/>
                <a:latin typeface="+mn-lt"/>
                <a:ea typeface="+mn-ea"/>
                <a:cs typeface="+mn-cs"/>
              </a:rPr>
              <a:t>snapshots</a:t>
            </a:r>
            <a:r>
              <a:rPr lang="nl-NL" sz="1200" kern="1200" baseline="0" smtClean="0">
                <a:solidFill>
                  <a:schemeClr val="tx1"/>
                </a:solidFill>
                <a:effectLst/>
                <a:latin typeface="+mn-lt"/>
                <a:ea typeface="+mn-ea"/>
                <a:cs typeface="+mn-cs"/>
              </a:rPr>
              <a:t>. </a:t>
            </a:r>
            <a:endParaRPr lang="nl-NL" sz="1200" kern="1200" baseline="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8</a:t>
            </a:fld>
            <a:endParaRPr lang="nl-BE"/>
          </a:p>
        </p:txBody>
      </p:sp>
    </p:spTree>
    <p:extLst>
      <p:ext uri="{BB962C8B-B14F-4D97-AF65-F5344CB8AC3E}">
        <p14:creationId xmlns:p14="http://schemas.microsoft.com/office/powerpoint/2010/main" val="9313367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baseline="0" dirty="0" smtClean="0">
                <a:solidFill>
                  <a:schemeClr val="tx1"/>
                </a:solidFill>
                <a:effectLst/>
                <a:latin typeface="+mn-lt"/>
                <a:ea typeface="+mn-ea"/>
                <a:cs typeface="+mn-cs"/>
              </a:rPr>
              <a:t>Source code changes </a:t>
            </a:r>
            <a:r>
              <a:rPr lang="nl-NL" sz="1200" kern="1200" baseline="0" dirty="0" err="1" smtClean="0">
                <a:solidFill>
                  <a:schemeClr val="tx1"/>
                </a:solidFill>
                <a:effectLst/>
                <a:latin typeface="+mn-lt"/>
                <a:ea typeface="+mn-ea"/>
                <a:cs typeface="+mn-cs"/>
              </a:rPr>
              <a:t>can</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be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represented</a:t>
            </a:r>
            <a:r>
              <a:rPr lang="nl-NL" sz="1200" kern="1200" baseline="0" dirty="0" smtClean="0">
                <a:solidFill>
                  <a:schemeClr val="tx1"/>
                </a:solidFill>
                <a:effectLst/>
                <a:latin typeface="+mn-lt"/>
                <a:ea typeface="+mn-ea"/>
                <a:cs typeface="+mn-cs"/>
              </a:rPr>
              <a:t> as a script of AST node operations. </a:t>
            </a:r>
            <a:r>
              <a:rPr lang="nl-NL" sz="1200" kern="1200" baseline="0" dirty="0" err="1" smtClean="0">
                <a:solidFill>
                  <a:schemeClr val="tx1"/>
                </a:solidFill>
                <a:effectLst/>
                <a:latin typeface="+mn-lt"/>
                <a:ea typeface="+mn-ea"/>
                <a:cs typeface="+mn-cs"/>
              </a:rPr>
              <a:t>Such</a:t>
            </a:r>
            <a:r>
              <a:rPr lang="nl-NL" sz="1200" kern="1200" baseline="0" dirty="0" smtClean="0">
                <a:solidFill>
                  <a:schemeClr val="tx1"/>
                </a:solidFill>
                <a:effectLst/>
                <a:latin typeface="+mn-lt"/>
                <a:ea typeface="+mn-ea"/>
                <a:cs typeface="+mn-cs"/>
              </a:rPr>
              <a:t> a script </a:t>
            </a:r>
            <a:r>
              <a:rPr lang="nl-NL" sz="1200" kern="1200" baseline="0" dirty="0" err="1" smtClean="0">
                <a:solidFill>
                  <a:schemeClr val="tx1"/>
                </a:solidFill>
                <a:effectLst/>
                <a:latin typeface="+mn-lt"/>
                <a:ea typeface="+mn-ea"/>
                <a:cs typeface="+mn-cs"/>
              </a:rPr>
              <a:t>lists</a:t>
            </a:r>
            <a:r>
              <a:rPr lang="nl-NL" sz="1200" kern="1200" baseline="0" dirty="0" smtClean="0">
                <a:solidFill>
                  <a:schemeClr val="tx1"/>
                </a:solidFill>
                <a:effectLst/>
                <a:latin typeface="+mn-lt"/>
                <a:ea typeface="+mn-ea"/>
                <a:cs typeface="+mn-cs"/>
              </a:rPr>
              <a:t> AST </a:t>
            </a:r>
            <a:r>
              <a:rPr lang="nl-NL" sz="1200" kern="1200" baseline="0" dirty="0" err="1" smtClean="0">
                <a:solidFill>
                  <a:schemeClr val="tx1"/>
                </a:solidFill>
                <a:effectLst/>
                <a:latin typeface="+mn-lt"/>
                <a:ea typeface="+mn-ea"/>
                <a:cs typeface="+mn-cs"/>
              </a:rPr>
              <a:t>edits</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such</a:t>
            </a:r>
            <a:r>
              <a:rPr lang="nl-NL" sz="1200" kern="1200" baseline="0" dirty="0" smtClean="0">
                <a:solidFill>
                  <a:schemeClr val="tx1"/>
                </a:solidFill>
                <a:effectLst/>
                <a:latin typeface="+mn-lt"/>
                <a:ea typeface="+mn-ea"/>
                <a:cs typeface="+mn-cs"/>
              </a:rPr>
              <a:t> as </a:t>
            </a:r>
            <a:r>
              <a:rPr lang="nl-NL" sz="1200" kern="1200" baseline="0" dirty="0" err="1" smtClean="0">
                <a:solidFill>
                  <a:schemeClr val="tx1"/>
                </a:solidFill>
                <a:effectLst/>
                <a:latin typeface="+mn-lt"/>
                <a:ea typeface="+mn-ea"/>
                <a:cs typeface="+mn-cs"/>
              </a:rPr>
              <a:t>the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insertion</a:t>
            </a:r>
            <a:r>
              <a:rPr lang="nl-NL" sz="1200" kern="1200" baseline="0" dirty="0" smtClean="0">
                <a:solidFill>
                  <a:schemeClr val="tx1"/>
                </a:solidFill>
                <a:effectLst/>
                <a:latin typeface="+mn-lt"/>
                <a:ea typeface="+mn-ea"/>
                <a:cs typeface="+mn-cs"/>
              </a:rPr>
              <a:t> or </a:t>
            </a:r>
            <a:r>
              <a:rPr lang="nl-NL" sz="1200" kern="1200" baseline="0" dirty="0" err="1" smtClean="0">
                <a:solidFill>
                  <a:schemeClr val="tx1"/>
                </a:solidFill>
                <a:effectLst/>
                <a:latin typeface="+mn-lt"/>
                <a:ea typeface="+mn-ea"/>
                <a:cs typeface="+mn-cs"/>
              </a:rPr>
              <a:t>removal</a:t>
            </a:r>
            <a:r>
              <a:rPr lang="nl-NL" sz="1200" kern="1200" baseline="0" dirty="0" smtClean="0">
                <a:solidFill>
                  <a:schemeClr val="tx1"/>
                </a:solidFill>
                <a:effectLst/>
                <a:latin typeface="+mn-lt"/>
                <a:ea typeface="+mn-ea"/>
                <a:cs typeface="+mn-cs"/>
              </a:rPr>
              <a:t> of </a:t>
            </a:r>
            <a:r>
              <a:rPr lang="nl-NL" sz="1200" kern="1200" baseline="0" dirty="0" err="1" smtClean="0">
                <a:solidFill>
                  <a:schemeClr val="tx1"/>
                </a:solidFill>
                <a:effectLst/>
                <a:latin typeface="+mn-lt"/>
                <a:ea typeface="+mn-ea"/>
                <a:cs typeface="+mn-cs"/>
              </a:rPr>
              <a:t>nodes</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the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movement</a:t>
            </a:r>
            <a:r>
              <a:rPr lang="nl-NL" sz="1200" kern="1200" baseline="0" dirty="0" smtClean="0">
                <a:solidFill>
                  <a:schemeClr val="tx1"/>
                </a:solidFill>
                <a:effectLst/>
                <a:latin typeface="+mn-lt"/>
                <a:ea typeface="+mn-ea"/>
                <a:cs typeface="+mn-cs"/>
              </a:rPr>
              <a:t> of AST </a:t>
            </a:r>
            <a:r>
              <a:rPr lang="nl-NL" sz="1200" kern="1200" baseline="0" dirty="0" err="1" smtClean="0">
                <a:solidFill>
                  <a:schemeClr val="tx1"/>
                </a:solidFill>
                <a:effectLst/>
                <a:latin typeface="+mn-lt"/>
                <a:ea typeface="+mn-ea"/>
                <a:cs typeface="+mn-cs"/>
              </a:rPr>
              <a:t>subtrees</a:t>
            </a:r>
            <a:r>
              <a:rPr lang="nl-NL" sz="1200" kern="1200" baseline="0" dirty="0" smtClean="0">
                <a:solidFill>
                  <a:schemeClr val="tx1"/>
                </a:solidFill>
                <a:effectLst/>
                <a:latin typeface="+mn-lt"/>
                <a:ea typeface="+mn-ea"/>
                <a:cs typeface="+mn-cs"/>
              </a:rPr>
              <a:t> or </a:t>
            </a:r>
            <a:r>
              <a:rPr lang="nl-NL" sz="1200" kern="1200" baseline="0" dirty="0" err="1" smtClean="0">
                <a:solidFill>
                  <a:schemeClr val="tx1"/>
                </a:solidFill>
                <a:effectLst/>
                <a:latin typeface="+mn-lt"/>
                <a:ea typeface="+mn-ea"/>
                <a:cs typeface="+mn-cs"/>
              </a:rPr>
              <a:t>the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replacement</a:t>
            </a:r>
            <a:r>
              <a:rPr lang="nl-NL" sz="1200" kern="1200" baseline="0" dirty="0" smtClean="0">
                <a:solidFill>
                  <a:schemeClr val="tx1"/>
                </a:solidFill>
                <a:effectLst/>
                <a:latin typeface="+mn-lt"/>
                <a:ea typeface="+mn-ea"/>
                <a:cs typeface="+mn-cs"/>
              </a:rPr>
              <a:t> of a node or tree </a:t>
            </a:r>
            <a:r>
              <a:rPr lang="nl-NL" sz="1200" kern="1200" baseline="0" dirty="0" err="1" smtClean="0">
                <a:solidFill>
                  <a:schemeClr val="tx1"/>
                </a:solidFill>
                <a:effectLst/>
                <a:latin typeface="+mn-lt"/>
                <a:ea typeface="+mn-ea"/>
                <a:cs typeface="+mn-cs"/>
              </a:rPr>
              <a:t>by</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another</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one</a:t>
            </a:r>
            <a:r>
              <a:rPr lang="nl-NL" sz="1200" kern="1200" baseline="0" dirty="0" smtClean="0">
                <a:solidFill>
                  <a:schemeClr val="tx1"/>
                </a:solidFill>
                <a:effectLst/>
                <a:latin typeface="+mn-lt"/>
                <a:ea typeface="+mn-ea"/>
                <a:cs typeface="+mn-cs"/>
              </a:rPr>
              <a:t>).</a:t>
            </a:r>
            <a:endParaRPr lang="nl-NL"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A first </a:t>
            </a:r>
            <a:r>
              <a:rPr lang="nl-NL" sz="1200" kern="1200" dirty="0" err="1" smtClean="0">
                <a:solidFill>
                  <a:schemeClr val="tx1"/>
                </a:solidFill>
                <a:effectLst/>
                <a:latin typeface="+mn-lt"/>
                <a:ea typeface="+mn-ea"/>
                <a:cs typeface="+mn-cs"/>
              </a:rPr>
              <a:t>method</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method</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for</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retrieving</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such</a:t>
            </a:r>
            <a:r>
              <a:rPr lang="nl-NL" sz="1200" kern="1200" baseline="0" dirty="0" smtClean="0">
                <a:solidFill>
                  <a:schemeClr val="tx1"/>
                </a:solidFill>
                <a:effectLst/>
                <a:latin typeface="+mn-lt"/>
                <a:ea typeface="+mn-ea"/>
                <a:cs typeface="+mn-cs"/>
              </a:rPr>
              <a:t> a script </a:t>
            </a:r>
            <a:r>
              <a:rPr lang="nl-NL" sz="1200" kern="1200" dirty="0" err="1" smtClean="0">
                <a:solidFill>
                  <a:schemeClr val="tx1"/>
                </a:solidFill>
                <a:effectLst/>
                <a:latin typeface="+mn-lt"/>
                <a:ea typeface="+mn-ea"/>
                <a:cs typeface="+mn-cs"/>
              </a:rPr>
              <a:t>involves</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using</a:t>
            </a:r>
            <a:r>
              <a:rPr lang="nl-NL" sz="1200" kern="1200" dirty="0" smtClean="0">
                <a:solidFill>
                  <a:schemeClr val="tx1"/>
                </a:solidFill>
                <a:effectLst/>
                <a:latin typeface="+mn-lt"/>
                <a:ea typeface="+mn-ea"/>
                <a:cs typeface="+mn-cs"/>
              </a:rPr>
              <a:t> a change logger, </a:t>
            </a:r>
            <a:r>
              <a:rPr lang="nl-NL" sz="1200" kern="1200" dirty="0" err="1" smtClean="0">
                <a:solidFill>
                  <a:schemeClr val="tx1"/>
                </a:solidFill>
                <a:effectLst/>
                <a:latin typeface="+mn-lt"/>
                <a:ea typeface="+mn-ea"/>
                <a:cs typeface="+mn-cs"/>
              </a:rPr>
              <a:t>which</a:t>
            </a:r>
            <a:r>
              <a:rPr lang="nl-NL" sz="1200" kern="1200" dirty="0" smtClean="0">
                <a:solidFill>
                  <a:schemeClr val="tx1"/>
                </a:solidFill>
                <a:effectLst/>
                <a:latin typeface="+mn-lt"/>
                <a:ea typeface="+mn-ea"/>
                <a:cs typeface="+mn-cs"/>
              </a:rPr>
              <a:t> is</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an</a:t>
            </a:r>
            <a:r>
              <a:rPr lang="nl-NL" sz="1200" kern="1200" baseline="0" dirty="0" smtClean="0">
                <a:solidFill>
                  <a:schemeClr val="tx1"/>
                </a:solidFill>
                <a:effectLst/>
                <a:latin typeface="+mn-lt"/>
                <a:ea typeface="+mn-ea"/>
                <a:cs typeface="+mn-cs"/>
              </a:rPr>
              <a:t> IDE </a:t>
            </a:r>
            <a:r>
              <a:rPr lang="nl-NL" sz="1200" kern="1200" baseline="0" dirty="0" err="1" smtClean="0">
                <a:solidFill>
                  <a:schemeClr val="tx1"/>
                </a:solidFill>
                <a:effectLst/>
                <a:latin typeface="+mn-lt"/>
                <a:ea typeface="+mn-ea"/>
                <a:cs typeface="+mn-cs"/>
              </a:rPr>
              <a:t>plugin</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capturing</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and</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logging</a:t>
            </a:r>
            <a:r>
              <a:rPr lang="nl-NL" sz="1200" kern="1200" baseline="0" dirty="0" smtClean="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smtClean="0">
                <a:solidFill>
                  <a:schemeClr val="tx1"/>
                </a:solidFill>
                <a:effectLst/>
                <a:latin typeface="+mn-lt"/>
                <a:ea typeface="+mn-ea"/>
                <a:cs typeface="+mn-cs"/>
              </a:rPr>
              <a:t>changes as </a:t>
            </a:r>
            <a:r>
              <a:rPr lang="nl-NL" sz="1200" kern="1200" dirty="0" err="1" smtClean="0">
                <a:solidFill>
                  <a:schemeClr val="tx1"/>
                </a:solidFill>
                <a:effectLst/>
                <a:latin typeface="+mn-lt"/>
                <a:ea typeface="+mn-ea"/>
                <a:cs typeface="+mn-cs"/>
              </a:rPr>
              <a:t>they</a:t>
            </a:r>
            <a:r>
              <a:rPr lang="nl-NL" sz="1200" kern="1200" dirty="0" smtClean="0">
                <a:solidFill>
                  <a:schemeClr val="tx1"/>
                </a:solidFill>
                <a:effectLst/>
                <a:latin typeface="+mn-lt"/>
                <a:ea typeface="+mn-ea"/>
                <a:cs typeface="+mn-cs"/>
              </a:rPr>
              <a:t> are </a:t>
            </a:r>
            <a:r>
              <a:rPr lang="nl-NL" sz="1200" kern="1200" dirty="0" err="1" smtClean="0">
                <a:solidFill>
                  <a:schemeClr val="tx1"/>
                </a:solidFill>
                <a:effectLst/>
                <a:latin typeface="+mn-lt"/>
                <a:ea typeface="+mn-ea"/>
                <a:cs typeface="+mn-cs"/>
              </a:rPr>
              <a:t>performed</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by</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developer</a:t>
            </a:r>
            <a:r>
              <a:rPr lang="nl-NL" sz="1200" kern="1200" dirty="0" smtClean="0">
                <a:solidFill>
                  <a:schemeClr val="tx1"/>
                </a:solidFill>
                <a:effectLst/>
                <a:latin typeface="+mn-lt"/>
                <a:ea typeface="+mn-ea"/>
                <a:cs typeface="+mn-cs"/>
              </a:rPr>
              <a:t>.</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Another</a:t>
            </a:r>
            <a:r>
              <a:rPr lang="nl-NL" sz="1200" kern="1200" baseline="0" dirty="0" smtClean="0">
                <a:solidFill>
                  <a:schemeClr val="tx1"/>
                </a:solidFill>
                <a:effectLst/>
                <a:latin typeface="+mn-lt"/>
                <a:ea typeface="+mn-ea"/>
                <a:cs typeface="+mn-cs"/>
              </a:rPr>
              <a:t> option </a:t>
            </a:r>
            <a:r>
              <a:rPr lang="nl-NL" sz="1200" kern="1200" baseline="0" dirty="0" err="1" smtClean="0">
                <a:solidFill>
                  <a:schemeClr val="tx1"/>
                </a:solidFill>
                <a:effectLst/>
                <a:latin typeface="+mn-lt"/>
                <a:ea typeface="+mn-ea"/>
                <a:cs typeface="+mn-cs"/>
              </a:rPr>
              <a:t>for</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retrieving</a:t>
            </a:r>
            <a:r>
              <a:rPr lang="nl-NL" sz="1200" kern="1200" baseline="0" dirty="0" smtClean="0">
                <a:solidFill>
                  <a:schemeClr val="tx1"/>
                </a:solidFill>
                <a:effectLst/>
                <a:latin typeface="+mn-lt"/>
                <a:ea typeface="+mn-ea"/>
                <a:cs typeface="+mn-cs"/>
              </a:rPr>
              <a:t> changes, </a:t>
            </a:r>
            <a:r>
              <a:rPr lang="nl-NL" sz="1200" kern="1200" baseline="0" dirty="0" err="1" smtClean="0">
                <a:solidFill>
                  <a:schemeClr val="tx1"/>
                </a:solidFill>
                <a:effectLst/>
                <a:latin typeface="+mn-lt"/>
                <a:ea typeface="+mn-ea"/>
                <a:cs typeface="+mn-cs"/>
              </a:rPr>
              <a:t>shown</a:t>
            </a:r>
            <a:r>
              <a:rPr lang="nl-NL" sz="1200" kern="1200" baseline="0" dirty="0" smtClean="0">
                <a:solidFill>
                  <a:schemeClr val="tx1"/>
                </a:solidFill>
                <a:effectLst/>
                <a:latin typeface="+mn-lt"/>
                <a:ea typeface="+mn-ea"/>
                <a:cs typeface="+mn-cs"/>
              </a:rPr>
              <a:t> at </a:t>
            </a:r>
            <a:r>
              <a:rPr lang="nl-NL" sz="1200" kern="1200" baseline="0" dirty="0" err="1" smtClean="0">
                <a:solidFill>
                  <a:schemeClr val="tx1"/>
                </a:solidFill>
                <a:effectLst/>
                <a:latin typeface="+mn-lt"/>
                <a:ea typeface="+mn-ea"/>
                <a:cs typeface="+mn-cs"/>
              </a:rPr>
              <a:t>the</a:t>
            </a:r>
            <a:r>
              <a:rPr lang="nl-NL" sz="1200" kern="1200" baseline="0" dirty="0" smtClean="0">
                <a:solidFill>
                  <a:schemeClr val="tx1"/>
                </a:solidFill>
                <a:effectLst/>
                <a:latin typeface="+mn-lt"/>
                <a:ea typeface="+mn-ea"/>
                <a:cs typeface="+mn-cs"/>
              </a:rPr>
              <a:t> right, is </a:t>
            </a:r>
            <a:r>
              <a:rPr lang="nl-NL" sz="1200" kern="1200" baseline="0" dirty="0" err="1" smtClean="0">
                <a:solidFill>
                  <a:schemeClr val="tx1"/>
                </a:solidFill>
                <a:effectLst/>
                <a:latin typeface="+mn-lt"/>
                <a:ea typeface="+mn-ea"/>
                <a:cs typeface="+mn-cs"/>
              </a:rPr>
              <a:t>called</a:t>
            </a:r>
            <a:r>
              <a:rPr lang="nl-NL" sz="1200" kern="1200" baseline="0" dirty="0" smtClean="0">
                <a:solidFill>
                  <a:schemeClr val="tx1"/>
                </a:solidFill>
                <a:effectLst/>
                <a:latin typeface="+mn-lt"/>
                <a:ea typeface="+mn-ea"/>
                <a:cs typeface="+mn-cs"/>
              </a:rPr>
              <a:t> change </a:t>
            </a:r>
            <a:r>
              <a:rPr lang="nl-NL" sz="1200" kern="1200" baseline="0" dirty="0" err="1" smtClean="0">
                <a:solidFill>
                  <a:schemeClr val="tx1"/>
                </a:solidFill>
                <a:effectLst/>
                <a:latin typeface="+mn-lt"/>
                <a:ea typeface="+mn-ea"/>
                <a:cs typeface="+mn-cs"/>
              </a:rPr>
              <a:t>distilling</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Here</a:t>
            </a:r>
            <a:r>
              <a:rPr lang="nl-NL" sz="1200" kern="1200" baseline="0" dirty="0" smtClean="0">
                <a:solidFill>
                  <a:schemeClr val="tx1"/>
                </a:solidFill>
                <a:effectLst/>
                <a:latin typeface="+mn-lt"/>
                <a:ea typeface="+mn-ea"/>
                <a:cs typeface="+mn-cs"/>
              </a:rPr>
              <a:t>, fine-</a:t>
            </a:r>
            <a:r>
              <a:rPr lang="nl-NL" sz="1200" kern="1200" baseline="0" dirty="0" err="1" smtClean="0">
                <a:solidFill>
                  <a:schemeClr val="tx1"/>
                </a:solidFill>
                <a:effectLst/>
                <a:latin typeface="+mn-lt"/>
                <a:ea typeface="+mn-ea"/>
                <a:cs typeface="+mn-cs"/>
              </a:rPr>
              <a:t>grained</a:t>
            </a:r>
            <a:r>
              <a:rPr lang="nl-NL" sz="1200" kern="1200" baseline="0" dirty="0" smtClean="0">
                <a:solidFill>
                  <a:schemeClr val="tx1"/>
                </a:solidFill>
                <a:effectLst/>
                <a:latin typeface="+mn-lt"/>
                <a:ea typeface="+mn-ea"/>
                <a:cs typeface="+mn-cs"/>
              </a:rPr>
              <a:t> changes are </a:t>
            </a:r>
            <a:r>
              <a:rPr lang="nl-NL" sz="1200" kern="1200" baseline="0" dirty="0" err="1" smtClean="0">
                <a:solidFill>
                  <a:schemeClr val="tx1"/>
                </a:solidFill>
                <a:effectLst/>
                <a:latin typeface="+mn-lt"/>
                <a:ea typeface="+mn-ea"/>
                <a:cs typeface="+mn-cs"/>
              </a:rPr>
              <a:t>algorithmically</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inferred</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based</a:t>
            </a:r>
            <a:r>
              <a:rPr lang="nl-NL" sz="1200" kern="1200" baseline="0" dirty="0" smtClean="0">
                <a:solidFill>
                  <a:schemeClr val="tx1"/>
                </a:solidFill>
                <a:effectLst/>
                <a:latin typeface="+mn-lt"/>
                <a:ea typeface="+mn-ea"/>
                <a:cs typeface="+mn-cs"/>
              </a:rPr>
              <a:t> on </a:t>
            </a:r>
            <a:r>
              <a:rPr lang="nl-NL" sz="1200" kern="1200" baseline="0" dirty="0" err="1" smtClean="0">
                <a:solidFill>
                  <a:schemeClr val="tx1"/>
                </a:solidFill>
                <a:effectLst/>
                <a:latin typeface="+mn-lt"/>
                <a:ea typeface="+mn-ea"/>
                <a:cs typeface="+mn-cs"/>
              </a:rPr>
              <a:t>two</a:t>
            </a:r>
            <a:r>
              <a:rPr lang="nl-NL" sz="1200" kern="1200" baseline="0" dirty="0" smtClean="0">
                <a:solidFill>
                  <a:schemeClr val="tx1"/>
                </a:solidFill>
                <a:effectLst/>
                <a:latin typeface="+mn-lt"/>
                <a:ea typeface="+mn-ea"/>
                <a:cs typeface="+mn-cs"/>
              </a:rPr>
              <a:t> source code </a:t>
            </a:r>
            <a:r>
              <a:rPr lang="nl-NL" sz="1200" kern="1200" baseline="0" dirty="0" smtClean="0">
                <a:solidFill>
                  <a:schemeClr val="tx1"/>
                </a:solidFill>
                <a:effectLst/>
                <a:latin typeface="+mn-lt"/>
                <a:ea typeface="+mn-ea"/>
                <a:cs typeface="+mn-cs"/>
              </a:rPr>
              <a:t>snapshots. </a:t>
            </a:r>
            <a:r>
              <a:rPr lang="nl-NL" sz="1200" kern="1200" baseline="0" dirty="0" err="1" smtClean="0">
                <a:solidFill>
                  <a:schemeClr val="tx1"/>
                </a:solidFill>
                <a:effectLst/>
                <a:latin typeface="+mn-lt"/>
                <a:ea typeface="+mn-ea"/>
                <a:cs typeface="+mn-cs"/>
              </a:rPr>
              <a:t>This</a:t>
            </a:r>
            <a:r>
              <a:rPr lang="nl-NL" sz="1200" kern="1200" baseline="0" dirty="0" smtClean="0">
                <a:solidFill>
                  <a:schemeClr val="tx1"/>
                </a:solidFill>
                <a:effectLst/>
                <a:latin typeface="+mn-lt"/>
                <a:ea typeface="+mn-ea"/>
                <a:cs typeface="+mn-cs"/>
              </a:rPr>
              <a:t> </a:t>
            </a:r>
            <a:r>
              <a:rPr lang="nl-NL" sz="1200" kern="1200" baseline="0" dirty="0" smtClean="0">
                <a:solidFill>
                  <a:schemeClr val="tx1"/>
                </a:solidFill>
                <a:effectLst/>
                <a:latin typeface="+mn-lt"/>
                <a:ea typeface="+mn-ea"/>
                <a:cs typeface="+mn-cs"/>
              </a:rPr>
              <a:t>approach of change </a:t>
            </a:r>
            <a:r>
              <a:rPr lang="nl-NL" sz="1200" kern="1200" baseline="0" dirty="0" err="1" smtClean="0">
                <a:solidFill>
                  <a:schemeClr val="tx1"/>
                </a:solidFill>
                <a:effectLst/>
                <a:latin typeface="+mn-lt"/>
                <a:ea typeface="+mn-ea"/>
                <a:cs typeface="+mn-cs"/>
              </a:rPr>
              <a:t>distilling</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goes</a:t>
            </a:r>
            <a:r>
              <a:rPr lang="nl-NL" sz="1200" kern="1200" baseline="0" dirty="0" smtClean="0">
                <a:solidFill>
                  <a:schemeClr val="tx1"/>
                </a:solidFill>
                <a:effectLst/>
                <a:latin typeface="+mn-lt"/>
                <a:ea typeface="+mn-ea"/>
                <a:cs typeface="+mn-cs"/>
              </a:rPr>
              <a:t> well </a:t>
            </a:r>
            <a:r>
              <a:rPr lang="nl-NL" sz="1200" kern="1200" baseline="0" dirty="0" err="1" smtClean="0">
                <a:solidFill>
                  <a:schemeClr val="tx1"/>
                </a:solidFill>
                <a:effectLst/>
                <a:latin typeface="+mn-lt"/>
                <a:ea typeface="+mn-ea"/>
                <a:cs typeface="+mn-cs"/>
              </a:rPr>
              <a:t>with</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version</a:t>
            </a:r>
            <a:r>
              <a:rPr lang="nl-NL" sz="1200" kern="1200" baseline="0" dirty="0" smtClean="0">
                <a:solidFill>
                  <a:schemeClr val="tx1"/>
                </a:solidFill>
                <a:effectLst/>
                <a:latin typeface="+mn-lt"/>
                <a:ea typeface="+mn-ea"/>
                <a:cs typeface="+mn-cs"/>
              </a:rPr>
              <a:t> control system data. A VCS stores </a:t>
            </a:r>
            <a:r>
              <a:rPr lang="nl-NL" sz="1200" kern="1200" baseline="0" dirty="0" err="1" smtClean="0">
                <a:solidFill>
                  <a:schemeClr val="tx1"/>
                </a:solidFill>
                <a:effectLst/>
                <a:latin typeface="+mn-lt"/>
                <a:ea typeface="+mn-ea"/>
                <a:cs typeface="+mn-cs"/>
              </a:rPr>
              <a:t>successive</a:t>
            </a:r>
            <a:r>
              <a:rPr lang="nl-NL" sz="1200" kern="1200" baseline="0" dirty="0" smtClean="0">
                <a:solidFill>
                  <a:schemeClr val="tx1"/>
                </a:solidFill>
                <a:effectLst/>
                <a:latin typeface="+mn-lt"/>
                <a:ea typeface="+mn-ea"/>
                <a:cs typeface="+mn-cs"/>
              </a:rPr>
              <a:t> file snapshots, over </a:t>
            </a:r>
            <a:r>
              <a:rPr lang="nl-NL" sz="1200" kern="1200" baseline="0" dirty="0" err="1" smtClean="0">
                <a:solidFill>
                  <a:schemeClr val="tx1"/>
                </a:solidFill>
                <a:effectLst/>
                <a:latin typeface="+mn-lt"/>
                <a:ea typeface="+mn-ea"/>
                <a:cs typeface="+mn-cs"/>
              </a:rPr>
              <a:t>which</a:t>
            </a:r>
            <a:r>
              <a:rPr lang="nl-NL" sz="1200" kern="1200" baseline="0" dirty="0" smtClean="0">
                <a:solidFill>
                  <a:schemeClr val="tx1"/>
                </a:solidFill>
                <a:effectLst/>
                <a:latin typeface="+mn-lt"/>
                <a:ea typeface="+mn-ea"/>
                <a:cs typeface="+mn-cs"/>
              </a:rPr>
              <a:t> changes </a:t>
            </a:r>
            <a:r>
              <a:rPr lang="nl-NL" sz="1200" kern="1200" baseline="0" dirty="0" err="1" smtClean="0">
                <a:solidFill>
                  <a:schemeClr val="tx1"/>
                </a:solidFill>
                <a:effectLst/>
                <a:latin typeface="+mn-lt"/>
                <a:ea typeface="+mn-ea"/>
                <a:cs typeface="+mn-cs"/>
              </a:rPr>
              <a:t>can</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be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distilled</a:t>
            </a:r>
            <a:r>
              <a:rPr lang="nl-NL" sz="1200" kern="1200" baseline="0" dirty="0" smtClean="0">
                <a:solidFill>
                  <a:schemeClr val="tx1"/>
                </a:solidFill>
                <a:effectLst/>
                <a:latin typeface="+mn-lt"/>
                <a:ea typeface="+mn-ea"/>
                <a:cs typeface="+mn-cs"/>
              </a:rPr>
              <a:t>.</a:t>
            </a:r>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baseline="0" dirty="0" smtClean="0">
                <a:solidFill>
                  <a:schemeClr val="tx1"/>
                </a:solidFill>
                <a:effectLst/>
                <a:latin typeface="+mn-lt"/>
                <a:ea typeface="+mn-ea"/>
                <a:cs typeface="+mn-cs"/>
              </a:rPr>
              <a:t>LIST CHARACTERISTICS, MORE DETAILS</a:t>
            </a:r>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baseline="0" dirty="0" smtClean="0">
                <a:solidFill>
                  <a:schemeClr val="tx1"/>
                </a:solidFill>
                <a:effectLst/>
                <a:latin typeface="+mn-lt"/>
                <a:ea typeface="+mn-ea"/>
                <a:cs typeface="+mn-cs"/>
              </a:rPr>
              <a:t>RELATE TO MINING ALGORITHMS?</a:t>
            </a:r>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change logging is not a common practice, and comes with certain privacy concerns as well (while the use of a VCS is a popular best-practice). </a:t>
            </a:r>
            <a:endParaRPr lang="nl-NL"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dirty="0" err="1" smtClean="0"/>
              <a:t>However</a:t>
            </a:r>
            <a:r>
              <a:rPr lang="nl-NL" dirty="0" smtClean="0"/>
              <a:t>,</a:t>
            </a:r>
            <a:r>
              <a:rPr lang="nl-NL" baseline="0" dirty="0" smtClean="0"/>
              <a:t> </a:t>
            </a:r>
            <a:r>
              <a:rPr lang="nl-NL" baseline="0" dirty="0" err="1" smtClean="0"/>
              <a:t>the</a:t>
            </a:r>
            <a:r>
              <a:rPr lang="nl-NL" baseline="0" dirty="0" smtClean="0"/>
              <a:t> order of changes </a:t>
            </a:r>
            <a:r>
              <a:rPr lang="nl-NL" baseline="0" dirty="0" err="1" smtClean="0"/>
              <a:t>resulting</a:t>
            </a:r>
            <a:r>
              <a:rPr lang="nl-NL" baseline="0" dirty="0" smtClean="0"/>
              <a:t> </a:t>
            </a:r>
            <a:r>
              <a:rPr lang="nl-NL" baseline="0" dirty="0" err="1" smtClean="0"/>
              <a:t>from</a:t>
            </a:r>
            <a:r>
              <a:rPr lang="nl-NL" baseline="0" dirty="0" smtClean="0"/>
              <a:t> change </a:t>
            </a:r>
            <a:r>
              <a:rPr lang="nl-NL" baseline="0" dirty="0" err="1" smtClean="0"/>
              <a:t>distilling</a:t>
            </a:r>
            <a:r>
              <a:rPr lang="nl-NL" baseline="0" dirty="0" smtClean="0"/>
              <a:t> is </a:t>
            </a:r>
            <a:r>
              <a:rPr lang="nl-NL" baseline="0" dirty="0" err="1" smtClean="0"/>
              <a:t>only</a:t>
            </a:r>
            <a:r>
              <a:rPr lang="nl-NL" baseline="0" dirty="0" smtClean="0"/>
              <a:t> </a:t>
            </a:r>
            <a:r>
              <a:rPr lang="nl-NL" baseline="0" dirty="0" err="1" smtClean="0"/>
              <a:t>partially</a:t>
            </a:r>
            <a:r>
              <a:rPr lang="nl-NL" baseline="0" dirty="0" smtClean="0"/>
              <a:t> </a:t>
            </a:r>
            <a:r>
              <a:rPr lang="nl-NL" baseline="0" dirty="0" err="1" smtClean="0"/>
              <a:t>defined</a:t>
            </a:r>
            <a:r>
              <a:rPr lang="nl-NL" baseline="0" dirty="0" smtClean="0"/>
              <a:t>: </a:t>
            </a:r>
            <a:r>
              <a:rPr lang="nl-NL" baseline="0" dirty="0" err="1" smtClean="0"/>
              <a:t>unlike</a:t>
            </a:r>
            <a:r>
              <a:rPr lang="nl-NL" baseline="0" dirty="0" smtClean="0"/>
              <a:t> a change logger, a change </a:t>
            </a:r>
            <a:r>
              <a:rPr lang="nl-NL" baseline="0" dirty="0" err="1" smtClean="0"/>
              <a:t>distiller</a:t>
            </a:r>
            <a:r>
              <a:rPr lang="nl-NL" baseline="0" dirty="0" smtClean="0"/>
              <a:t> does </a:t>
            </a:r>
            <a:r>
              <a:rPr lang="nl-NL" baseline="0" dirty="0" err="1" smtClean="0"/>
              <a:t>not</a:t>
            </a:r>
            <a:r>
              <a:rPr lang="nl-NL" baseline="0" dirty="0" smtClean="0"/>
              <a:t> </a:t>
            </a:r>
            <a:r>
              <a:rPr lang="nl-NL" baseline="0" dirty="0" err="1" smtClean="0"/>
              <a:t>know</a:t>
            </a:r>
            <a:r>
              <a:rPr lang="nl-NL" baseline="0" dirty="0" smtClean="0"/>
              <a:t> </a:t>
            </a:r>
            <a:r>
              <a:rPr lang="nl-NL" baseline="0" dirty="0" err="1" smtClean="0"/>
              <a:t>the</a:t>
            </a:r>
            <a:r>
              <a:rPr lang="nl-NL" baseline="0" dirty="0" smtClean="0"/>
              <a:t> order in </a:t>
            </a:r>
            <a:r>
              <a:rPr lang="nl-NL" baseline="0" dirty="0" err="1" smtClean="0"/>
              <a:t>which</a:t>
            </a:r>
            <a:r>
              <a:rPr lang="nl-NL" baseline="0" dirty="0" smtClean="0"/>
              <a:t> changes </a:t>
            </a:r>
            <a:r>
              <a:rPr lang="nl-NL" baseline="0" dirty="0" err="1" smtClean="0"/>
              <a:t>were</a:t>
            </a:r>
            <a:r>
              <a:rPr lang="nl-NL" baseline="0" dirty="0" smtClean="0"/>
              <a:t> </a:t>
            </a:r>
            <a:r>
              <a:rPr lang="nl-NL" baseline="0" dirty="0" err="1" smtClean="0"/>
              <a:t>performed</a:t>
            </a:r>
            <a:r>
              <a:rPr lang="nl-NL" baseline="0" dirty="0" smtClean="0"/>
              <a:t> </a:t>
            </a:r>
            <a:r>
              <a:rPr lang="nl-NL" baseline="0" dirty="0" err="1" smtClean="0"/>
              <a:t>by</a:t>
            </a:r>
            <a:r>
              <a:rPr lang="nl-NL" baseline="0" dirty="0" smtClean="0"/>
              <a:t> </a:t>
            </a:r>
            <a:r>
              <a:rPr lang="nl-NL" baseline="0" dirty="0" err="1" smtClean="0"/>
              <a:t>the</a:t>
            </a:r>
            <a:r>
              <a:rPr lang="nl-NL" baseline="0" dirty="0" smtClean="0"/>
              <a:t> </a:t>
            </a:r>
            <a:r>
              <a:rPr lang="nl-NL" baseline="0" dirty="0" err="1" smtClean="0"/>
              <a:t>developer</a:t>
            </a:r>
            <a:r>
              <a:rPr lang="nl-NL" baseline="0" dirty="0" smtClean="0"/>
              <a:t>. </a:t>
            </a:r>
            <a:r>
              <a:rPr lang="nl-NL" baseline="0" dirty="0" err="1" smtClean="0"/>
              <a:t>There</a:t>
            </a:r>
            <a:r>
              <a:rPr lang="nl-NL" baseline="0" dirty="0" smtClean="0"/>
              <a:t> </a:t>
            </a:r>
            <a:r>
              <a:rPr lang="nl-NL" baseline="0" dirty="0" err="1" smtClean="0"/>
              <a:t>only</a:t>
            </a:r>
            <a:r>
              <a:rPr lang="nl-NL" baseline="0" dirty="0" smtClean="0"/>
              <a:t> are </a:t>
            </a:r>
            <a:r>
              <a:rPr lang="nl-NL" baseline="0" dirty="0" err="1" smtClean="0"/>
              <a:t>some</a:t>
            </a:r>
            <a:r>
              <a:rPr lang="nl-NL" baseline="0" dirty="0" smtClean="0"/>
              <a:t> </a:t>
            </a:r>
            <a:r>
              <a:rPr lang="nl-NL" baseline="0" dirty="0" err="1" smtClean="0"/>
              <a:t>guarantees</a:t>
            </a:r>
            <a:r>
              <a:rPr lang="nl-NL" baseline="0" dirty="0" smtClean="0"/>
              <a:t> </a:t>
            </a:r>
            <a:r>
              <a:rPr lang="nl-NL" baseline="0" dirty="0" err="1" smtClean="0"/>
              <a:t>that</a:t>
            </a:r>
            <a:r>
              <a:rPr lang="nl-NL" baseline="0" dirty="0" smtClean="0"/>
              <a:t> </a:t>
            </a:r>
            <a:r>
              <a:rPr lang="nl-NL" baseline="0" dirty="0" err="1" smtClean="0"/>
              <a:t>some</a:t>
            </a:r>
            <a:r>
              <a:rPr lang="nl-NL" baseline="0" dirty="0" smtClean="0"/>
              <a:t> changes </a:t>
            </a:r>
            <a:r>
              <a:rPr lang="nl-NL" baseline="0" dirty="0" err="1" smtClean="0"/>
              <a:t>were</a:t>
            </a:r>
            <a:r>
              <a:rPr lang="nl-NL" baseline="0" dirty="0" smtClean="0"/>
              <a:t> </a:t>
            </a:r>
            <a:r>
              <a:rPr lang="nl-NL" baseline="0" dirty="0" err="1" smtClean="0"/>
              <a:t>performed</a:t>
            </a:r>
            <a:r>
              <a:rPr lang="nl-NL" baseline="0" dirty="0" smtClean="0"/>
              <a:t> </a:t>
            </a:r>
            <a:r>
              <a:rPr lang="nl-NL" baseline="0" dirty="0" err="1" smtClean="0"/>
              <a:t>before</a:t>
            </a:r>
            <a:r>
              <a:rPr lang="nl-NL" baseline="0" dirty="0" smtClean="0"/>
              <a:t> </a:t>
            </a:r>
            <a:r>
              <a:rPr lang="nl-NL" baseline="0" dirty="0" err="1" smtClean="0"/>
              <a:t>other</a:t>
            </a:r>
            <a:r>
              <a:rPr lang="nl-NL" baseline="0" dirty="0" smtClean="0"/>
              <a:t> changes. For </a:t>
            </a:r>
            <a:r>
              <a:rPr lang="nl-NL" baseline="0" dirty="0" err="1" smtClean="0"/>
              <a:t>example</a:t>
            </a:r>
            <a:r>
              <a:rPr lang="nl-NL" baseline="0" dirty="0" smtClean="0"/>
              <a:t>, a node </a:t>
            </a:r>
            <a:r>
              <a:rPr lang="nl-NL" baseline="0" dirty="0" err="1" smtClean="0"/>
              <a:t>can</a:t>
            </a:r>
            <a:r>
              <a:rPr lang="nl-NL" baseline="0" dirty="0" smtClean="0"/>
              <a:t> </a:t>
            </a:r>
            <a:r>
              <a:rPr lang="nl-NL" baseline="0" dirty="0" err="1" smtClean="0"/>
              <a:t>not</a:t>
            </a:r>
            <a:r>
              <a:rPr lang="nl-NL" baseline="0" dirty="0" smtClean="0"/>
              <a:t> </a:t>
            </a:r>
            <a:r>
              <a:rPr lang="nl-NL" baseline="0" dirty="0" err="1" smtClean="0"/>
              <a:t>be</a:t>
            </a:r>
            <a:r>
              <a:rPr lang="nl-NL" baseline="0" dirty="0" smtClean="0"/>
              <a:t> </a:t>
            </a:r>
            <a:r>
              <a:rPr lang="nl-NL" baseline="0" dirty="0" err="1" smtClean="0"/>
              <a:t>moved</a:t>
            </a:r>
            <a:r>
              <a:rPr lang="nl-NL" baseline="0" dirty="0" smtClean="0"/>
              <a:t> </a:t>
            </a:r>
            <a:r>
              <a:rPr lang="nl-NL" baseline="0" dirty="0" err="1" smtClean="0"/>
              <a:t>before</a:t>
            </a:r>
            <a:r>
              <a:rPr lang="nl-NL" baseline="0" dirty="0" smtClean="0"/>
              <a:t> </a:t>
            </a:r>
            <a:r>
              <a:rPr lang="nl-NL" baseline="0" dirty="0" err="1" smtClean="0"/>
              <a:t>its</a:t>
            </a:r>
            <a:r>
              <a:rPr lang="nl-NL" baseline="0" dirty="0" smtClean="0"/>
              <a:t> </a:t>
            </a:r>
            <a:r>
              <a:rPr lang="nl-NL" baseline="0" dirty="0" err="1" smtClean="0"/>
              <a:t>ancestors</a:t>
            </a:r>
            <a:r>
              <a:rPr lang="nl-NL" baseline="0" dirty="0" smtClean="0"/>
              <a:t> are </a:t>
            </a:r>
            <a:r>
              <a:rPr lang="nl-NL" baseline="0" dirty="0" err="1" smtClean="0"/>
              <a:t>inserted</a:t>
            </a:r>
            <a:r>
              <a:rPr lang="nl-NL" baseline="0" dirty="0" smtClean="0"/>
              <a:t>.</a:t>
            </a:r>
            <a:endParaRPr lang="nl-NL"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baseline="0" dirty="0" smtClean="0"/>
              <a:t>For </a:t>
            </a:r>
            <a:r>
              <a:rPr lang="nl-NL" baseline="0" dirty="0" err="1" smtClean="0"/>
              <a:t>this</a:t>
            </a:r>
            <a:r>
              <a:rPr lang="nl-NL" baseline="0" dirty="0" smtClean="0"/>
              <a:t> </a:t>
            </a:r>
            <a:r>
              <a:rPr lang="nl-NL" baseline="0" dirty="0" err="1" smtClean="0"/>
              <a:t>reason</a:t>
            </a:r>
            <a:r>
              <a:rPr lang="nl-NL" baseline="0" dirty="0" smtClean="0"/>
              <a:t>, we </a:t>
            </a:r>
            <a:r>
              <a:rPr lang="nl-NL" baseline="0" dirty="0" err="1" smtClean="0"/>
              <a:t>finally</a:t>
            </a:r>
            <a:r>
              <a:rPr lang="nl-NL" baseline="0" dirty="0" smtClean="0"/>
              <a:t> </a:t>
            </a:r>
            <a:r>
              <a:rPr lang="nl-NL" baseline="0" dirty="0" err="1" smtClean="0"/>
              <a:t>decided</a:t>
            </a:r>
            <a:r>
              <a:rPr lang="nl-NL" baseline="0" dirty="0" smtClean="0"/>
              <a:t> on </a:t>
            </a:r>
            <a:r>
              <a:rPr lang="nl-NL" baseline="0" dirty="0" err="1" smtClean="0"/>
              <a:t>using</a:t>
            </a:r>
            <a:r>
              <a:rPr lang="nl-NL" baseline="0" dirty="0" smtClean="0"/>
              <a:t> </a:t>
            </a:r>
            <a:r>
              <a:rPr lang="nl-NL" baseline="0" dirty="0" err="1" smtClean="0"/>
              <a:t>so-called</a:t>
            </a:r>
            <a:r>
              <a:rPr lang="nl-NL" baseline="0" dirty="0" smtClean="0"/>
              <a:t> frequent </a:t>
            </a:r>
            <a:r>
              <a:rPr lang="nl-NL" baseline="0" dirty="0" err="1" smtClean="0"/>
              <a:t>itemset</a:t>
            </a:r>
            <a:r>
              <a:rPr lang="nl-NL" baseline="0" dirty="0" smtClean="0"/>
              <a:t> </a:t>
            </a:r>
            <a:r>
              <a:rPr lang="nl-NL" baseline="0" dirty="0" err="1" smtClean="0"/>
              <a:t>mining</a:t>
            </a:r>
            <a:r>
              <a:rPr lang="nl-NL" baseline="0" dirty="0" smtClean="0"/>
              <a:t>. </a:t>
            </a:r>
          </a:p>
          <a:p>
            <a:pPr marL="0" marR="0" indent="0" algn="l" defTabSz="914400" rtl="0" eaLnBrk="1" fontAlgn="auto" latinLnBrk="0" hangingPunct="1">
              <a:lnSpc>
                <a:spcPct val="100000"/>
              </a:lnSpc>
              <a:spcBef>
                <a:spcPts val="0"/>
              </a:spcBef>
              <a:spcAft>
                <a:spcPts val="0"/>
              </a:spcAft>
              <a:buClrTx/>
              <a:buSzTx/>
              <a:buFontTx/>
              <a:buNone/>
              <a:tabLst/>
              <a:defRPr/>
            </a:pPr>
            <a:endParaRPr lang="nl-NL" sz="1200" kern="1200" baseline="0" dirty="0" smtClean="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7F1E1525-520B-44A3-8C52-9D1444939828}" type="slidenum">
              <a:rPr lang="nl-BE" smtClean="0"/>
              <a:t>9</a:t>
            </a:fld>
            <a:endParaRPr lang="nl-BE"/>
          </a:p>
        </p:txBody>
      </p:sp>
    </p:spTree>
    <p:extLst>
      <p:ext uri="{BB962C8B-B14F-4D97-AF65-F5344CB8AC3E}">
        <p14:creationId xmlns:p14="http://schemas.microsoft.com/office/powerpoint/2010/main" val="2977859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nl-NL" smtClean="0"/>
              <a:t>Klik om de stijl te bewerken</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NL" smtClean="0"/>
              <a:t>Klik om de ondertitelstijl van het model te bewerken</a:t>
            </a:r>
            <a:endParaRPr lang="en-US" dirty="0"/>
          </a:p>
        </p:txBody>
      </p:sp>
      <p:sp>
        <p:nvSpPr>
          <p:cNvPr id="4" name="Date Placeholder 3"/>
          <p:cNvSpPr>
            <a:spLocks noGrp="1"/>
          </p:cNvSpPr>
          <p:nvPr>
            <p:ph type="dt" sz="half" idx="10"/>
          </p:nvPr>
        </p:nvSpPr>
        <p:spPr/>
        <p:txBody>
          <a:bodyPr/>
          <a:lstStyle/>
          <a:p>
            <a:fld id="{71C3ACE2-B2BA-1347-B608-576851E13315}" type="datetime1">
              <a:rPr lang="nl-BE" smtClean="0"/>
              <a:t>6/09/15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sche afbeelding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nl-NL" smtClean="0"/>
              <a:t>Klik om de stijl te bewerken</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p>
            <a:fld id="{7F82141B-0127-EE40-8D0C-8145FF265763}" type="datetime1">
              <a:rPr lang="nl-BE" smtClean="0"/>
              <a:t>6/09/15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en bijschrift">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nl-NL" smtClean="0"/>
              <a:t>Klik om de stijl te bewerken</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35EBC05B-788E-E34F-88AF-1B98F6754097}" type="datetime1">
              <a:rPr lang="nl-BE" smtClean="0"/>
              <a:t>6/09/15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eraat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nl-NL" smtClean="0"/>
              <a:t>Klik om de stijl te bewerken</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nl-NL" smtClean="0"/>
              <a:t>Klik om de modelstijlen te bewerken</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D7259D3A-3F3C-0C4C-9D30-9DEC903374EA}" type="datetime1">
              <a:rPr lang="nl-BE" smtClean="0"/>
              <a:t>6/09/15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‹nr.›</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amkaartj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nl-NL" smtClean="0"/>
              <a:t>Klik om de stijl te bewerken</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39FF5BDF-6349-2F42-8651-9D1E8D104B74}" type="datetime1">
              <a:rPr lang="nl-BE" smtClean="0"/>
              <a:t>6/09/15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kolomme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nl-NL" smtClean="0"/>
              <a:t>Klik om de stijl te bewerken</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503532E-057A-8A4C-959C-271203D46767}" type="datetime1">
              <a:rPr lang="nl-BE" smtClean="0"/>
              <a:t>6/09/15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Afbeelding-kolo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nl-NL" smtClean="0"/>
              <a:t>Klik om de stijl te bewerken</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2A491C1-8327-9B47-9F28-EF77DEA47B99}" type="datetime1">
              <a:rPr lang="nl-BE" smtClean="0"/>
              <a:t>6/09/15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dirty="0"/>
          </a:p>
        </p:txBody>
      </p:sp>
      <p:sp>
        <p:nvSpPr>
          <p:cNvPr id="3" name="Vertical Text Placeholder 2"/>
          <p:cNvSpPr>
            <a:spLocks noGrp="1"/>
          </p:cNvSpPr>
          <p:nvPr>
            <p:ph type="body" orient="vert" idx="1"/>
          </p:nvPr>
        </p:nvSpPr>
        <p:spPr/>
        <p:txBody>
          <a:bodyPr vert="eaVert" anchor="t" anchorCtr="0"/>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p:txBody>
          <a:bodyPr/>
          <a:lstStyle/>
          <a:p>
            <a:fld id="{3424FBB8-F50B-8D4F-854A-21791D42DBFA}" type="datetime1">
              <a:rPr lang="nl-BE" smtClean="0"/>
              <a:t>6/09/15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nl-NL" smtClean="0"/>
              <a:t>Klik om de stijl te bewerken</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10"/>
          </p:nvPr>
        </p:nvSpPr>
        <p:spPr/>
        <p:txBody>
          <a:bodyPr/>
          <a:lstStyle/>
          <a:p>
            <a:fld id="{2520C14F-5419-3740-A028-6E9E77794E2E}" type="datetime1">
              <a:rPr lang="nl-BE" smtClean="0"/>
              <a:t>6/09/15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dirty="0"/>
          </a:p>
        </p:txBody>
      </p:sp>
      <p:sp>
        <p:nvSpPr>
          <p:cNvPr id="3" name="Content Placeholder 2"/>
          <p:cNvSpPr>
            <a:spLocks noGrp="1"/>
          </p:cNvSpPr>
          <p:nvPr>
            <p:ph idx="1"/>
          </p:nvPr>
        </p:nvSpPr>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7" name="Date Placeholder 3"/>
          <p:cNvSpPr>
            <a:spLocks noGrp="1"/>
          </p:cNvSpPr>
          <p:nvPr>
            <p:ph type="dt" sz="half" idx="10"/>
          </p:nvPr>
        </p:nvSpPr>
        <p:spPr/>
        <p:txBody>
          <a:bodyPr/>
          <a:lstStyle/>
          <a:p>
            <a:fld id="{1F822419-E318-F246-AD6D-0D407B039D48}" type="datetime1">
              <a:rPr lang="nl-BE" smtClean="0"/>
              <a:t>6/09/15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nl-NL" smtClean="0"/>
              <a:t>Klik om de stijl te bewerken</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Date Placeholder 3"/>
          <p:cNvSpPr>
            <a:spLocks noGrp="1"/>
          </p:cNvSpPr>
          <p:nvPr>
            <p:ph type="dt" sz="half" idx="10"/>
          </p:nvPr>
        </p:nvSpPr>
        <p:spPr/>
        <p:txBody>
          <a:bodyPr/>
          <a:lstStyle/>
          <a:p>
            <a:fld id="{6413D1A2-7E08-4C49-8473-FED600FEE070}" type="datetime1">
              <a:rPr lang="nl-BE" smtClean="0"/>
              <a:t>6/09/15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5" name="Date Placeholder 4"/>
          <p:cNvSpPr>
            <a:spLocks noGrp="1"/>
          </p:cNvSpPr>
          <p:nvPr>
            <p:ph type="dt" sz="half" idx="10"/>
          </p:nvPr>
        </p:nvSpPr>
        <p:spPr/>
        <p:txBody>
          <a:bodyPr/>
          <a:lstStyle/>
          <a:p>
            <a:fld id="{14B748A5-9D2A-C249-8E8C-008C7B79C62F}" type="datetime1">
              <a:rPr lang="nl-BE" smtClean="0"/>
              <a:t>6/09/15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nl-NL" smtClean="0"/>
              <a:t>Klik om de stijl te bewerken</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7" name="Date Placeholder 6"/>
          <p:cNvSpPr>
            <a:spLocks noGrp="1"/>
          </p:cNvSpPr>
          <p:nvPr>
            <p:ph type="dt" sz="half" idx="10"/>
          </p:nvPr>
        </p:nvSpPr>
        <p:spPr/>
        <p:txBody>
          <a:bodyPr/>
          <a:lstStyle/>
          <a:p>
            <a:fld id="{AE2ECDA7-3D7E-BB47-99E4-011CFD54BAC3}" type="datetime1">
              <a:rPr lang="nl-BE" smtClean="0"/>
              <a:t>6/09/15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Klik om de stijl te bewerken</a:t>
            </a:r>
            <a:endParaRPr lang="en-US" dirty="0"/>
          </a:p>
        </p:txBody>
      </p:sp>
      <p:sp>
        <p:nvSpPr>
          <p:cNvPr id="7" name="Date Placeholder 2"/>
          <p:cNvSpPr>
            <a:spLocks noGrp="1"/>
          </p:cNvSpPr>
          <p:nvPr>
            <p:ph type="dt" sz="half" idx="10"/>
          </p:nvPr>
        </p:nvSpPr>
        <p:spPr/>
        <p:txBody>
          <a:bodyPr/>
          <a:lstStyle/>
          <a:p>
            <a:fld id="{1A72BC05-C2BF-C746-B338-06AE32374F7B}" type="datetime1">
              <a:rPr lang="nl-BE" smtClean="0"/>
              <a:t>6/09/15</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A33EAF9-D8B7-854E-8D1A-D0F76488C2E2}" type="datetime1">
              <a:rPr lang="nl-BE" smtClean="0"/>
              <a:t>6/09/15</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nl-NL" smtClean="0"/>
              <a:t>Klik om de stijl te bewerken</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7" name="Date Placeholder 4"/>
          <p:cNvSpPr>
            <a:spLocks noGrp="1"/>
          </p:cNvSpPr>
          <p:nvPr>
            <p:ph type="dt" sz="half" idx="10"/>
          </p:nvPr>
        </p:nvSpPr>
        <p:spPr/>
        <p:txBody>
          <a:bodyPr/>
          <a:lstStyle/>
          <a:p>
            <a:fld id="{57F1BF0B-943A-7F49-A279-B38F0705E19F}" type="datetime1">
              <a:rPr lang="nl-BE" smtClean="0"/>
              <a:t>6/09/15</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nl-NL" smtClean="0"/>
              <a:t>Klik om de stijl te bewerken</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smtClean="0"/>
              <a:t>Klik op het pictogram als u een afbeelding wilt toevoegen</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Date Placeholder 4"/>
          <p:cNvSpPr>
            <a:spLocks noGrp="1"/>
          </p:cNvSpPr>
          <p:nvPr>
            <p:ph type="dt" sz="half" idx="10"/>
          </p:nvPr>
        </p:nvSpPr>
        <p:spPr/>
        <p:txBody>
          <a:bodyPr/>
          <a:lstStyle/>
          <a:p>
            <a:fld id="{0154CB58-1F41-114F-9AC5-1B567ECFEE28}" type="datetime1">
              <a:rPr lang="nl-BE" smtClean="0"/>
              <a:t>6/09/15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‹nr.›</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3.png"/><Relationship Id="rId21" Type="http://schemas.openxmlformats.org/officeDocument/2006/relationships/image" Target="../media/image4.png"/><Relationship Id="rId22" Type="http://schemas.openxmlformats.org/officeDocument/2006/relationships/image" Target="../media/image5.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nl-NL" smtClean="0"/>
              <a:t>Klik om de stijl te bewerken</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B244298-8F65-8648-90D8-2C54DD7849CC}" type="datetime1">
              <a:rPr lang="nl-BE" smtClean="0"/>
              <a:t>6/09/15</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‹nr.›</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microsoft.com/office/2007/relationships/hdphoto" Target="../media/hdphoto1.wdp"/><Relationship Id="rId7" Type="http://schemas.openxmlformats.org/officeDocument/2006/relationships/image" Target="../media/image14.png"/><Relationship Id="rId8" Type="http://schemas.microsoft.com/office/2007/relationships/hdphoto" Target="../media/hdphoto2.wdp"/><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4" Type="http://schemas.microsoft.com/office/2007/relationships/hdphoto" Target="../media/hdphoto3.wdp"/><Relationship Id="rId5" Type="http://schemas.openxmlformats.org/officeDocument/2006/relationships/image" Target="../media/image6.png"/><Relationship Id="rId6" Type="http://schemas.openxmlformats.org/officeDocument/2006/relationships/image" Target="../media/image15.png"/><Relationship Id="rId7" Type="http://schemas.openxmlformats.org/officeDocument/2006/relationships/image" Target="../media/image8.png"/><Relationship Id="rId8" Type="http://schemas.openxmlformats.org/officeDocument/2006/relationships/image" Target="../media/image13.png"/><Relationship Id="rId9" Type="http://schemas.microsoft.com/office/2007/relationships/hdphoto" Target="../media/hdphoto4.wdp"/><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4" Type="http://schemas.microsoft.com/office/2007/relationships/hdphoto" Target="../media/hdphoto5.wdp"/><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4" Type="http://schemas.microsoft.com/office/2007/relationships/hdphoto" Target="../media/hdphoto5.wdp"/><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tiff"/><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tiff"/><Relationship Id="rId5"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3084" y="1838855"/>
            <a:ext cx="10363200" cy="1362075"/>
          </a:xfrm>
        </p:spPr>
        <p:txBody>
          <a:bodyPr>
            <a:normAutofit/>
          </a:bodyPr>
          <a:lstStyle/>
          <a:p>
            <a:r>
              <a:rPr lang="en-US" dirty="0"/>
              <a:t>Mining </a:t>
            </a:r>
            <a:r>
              <a:rPr lang="en-US" dirty="0" smtClean="0"/>
              <a:t>Change Histories </a:t>
            </a:r>
            <a:r>
              <a:rPr lang="en-US" dirty="0"/>
              <a:t>for </a:t>
            </a:r>
            <a:r>
              <a:rPr lang="en-US" dirty="0" smtClean="0"/>
              <a:t>Unknown Change Patterns</a:t>
            </a:r>
            <a:endParaRPr lang="en-US" dirty="0"/>
          </a:p>
        </p:txBody>
      </p:sp>
      <p:sp>
        <p:nvSpPr>
          <p:cNvPr id="3" name="Subtitle 2"/>
          <p:cNvSpPr>
            <a:spLocks noGrp="1"/>
          </p:cNvSpPr>
          <p:nvPr>
            <p:ph type="body" idx="1"/>
          </p:nvPr>
        </p:nvSpPr>
        <p:spPr>
          <a:xfrm>
            <a:off x="963084" y="3437997"/>
            <a:ext cx="10363200" cy="1500187"/>
          </a:xfrm>
        </p:spPr>
        <p:txBody>
          <a:bodyPr anchor="t">
            <a:normAutofit/>
          </a:bodyPr>
          <a:lstStyle/>
          <a:p>
            <a:r>
              <a:rPr lang="en-US" b="1" dirty="0"/>
              <a:t>Arvid De </a:t>
            </a:r>
            <a:r>
              <a:rPr lang="en-US" b="1" dirty="0" smtClean="0"/>
              <a:t>Meyer</a:t>
            </a:r>
          </a:p>
          <a:p>
            <a:r>
              <a:rPr lang="en-US" dirty="0" smtClean="0"/>
              <a:t>Promotor: Coen De Roover</a:t>
            </a:r>
          </a:p>
          <a:p>
            <a:r>
              <a:rPr lang="en-US" dirty="0" smtClean="0"/>
              <a:t>Advisor: Reinout Stevens</a:t>
            </a:r>
          </a:p>
        </p:txBody>
      </p:sp>
      <p:sp>
        <p:nvSpPr>
          <p:cNvPr id="5" name="Tijdelijke aanduiding voor dianummer 4"/>
          <p:cNvSpPr>
            <a:spLocks noGrp="1"/>
          </p:cNvSpPr>
          <p:nvPr>
            <p:ph type="sldNum" sz="quarter" idx="12"/>
          </p:nvPr>
        </p:nvSpPr>
        <p:spPr/>
        <p:txBody>
          <a:bodyPr/>
          <a:lstStyle/>
          <a:p>
            <a:fld id="{D57F1E4F-1CFF-5643-939E-02111984F565}" type="slidenum">
              <a:rPr lang="en-US" smtClean="0"/>
              <a:t>1</a:t>
            </a:fld>
            <a:endParaRPr lang="en-US" dirty="0"/>
          </a:p>
        </p:txBody>
      </p:sp>
    </p:spTree>
    <p:extLst>
      <p:ext uri="{BB962C8B-B14F-4D97-AF65-F5344CB8AC3E}">
        <p14:creationId xmlns:p14="http://schemas.microsoft.com/office/powerpoint/2010/main" val="40345203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46111" y="452718"/>
            <a:ext cx="11048584" cy="1400530"/>
          </a:xfrm>
        </p:spPr>
        <p:txBody>
          <a:bodyPr anchor="ctr">
            <a:normAutofit/>
          </a:bodyPr>
          <a:lstStyle/>
          <a:p>
            <a:r>
              <a:rPr lang="nl-NL" sz="2800" dirty="0"/>
              <a:t>Research Training</a:t>
            </a:r>
            <a:r>
              <a:rPr lang="nl-NL" sz="4400" dirty="0"/>
              <a:t/>
            </a:r>
            <a:br>
              <a:rPr lang="nl-NL" sz="4400" dirty="0"/>
            </a:br>
            <a:r>
              <a:rPr lang="nl-NL" sz="3600" dirty="0" err="1"/>
              <a:t>Related</a:t>
            </a:r>
            <a:r>
              <a:rPr lang="nl-NL" sz="3600" dirty="0"/>
              <a:t> </a:t>
            </a:r>
            <a:r>
              <a:rPr lang="nl-NL" sz="3600" dirty="0" err="1"/>
              <a:t>Work</a:t>
            </a:r>
            <a:r>
              <a:rPr lang="nl-NL" sz="3600" dirty="0"/>
              <a:t>: </a:t>
            </a:r>
            <a:r>
              <a:rPr lang="nl-NL" sz="3600" dirty="0" err="1"/>
              <a:t>Negara</a:t>
            </a:r>
            <a:r>
              <a:rPr lang="nl-NL" sz="3600" dirty="0"/>
              <a:t> et al. (2014)</a:t>
            </a:r>
            <a:endParaRPr lang="en-US" dirty="0"/>
          </a:p>
        </p:txBody>
      </p:sp>
      <p:sp>
        <p:nvSpPr>
          <p:cNvPr id="5" name="Content Placeholder 4"/>
          <p:cNvSpPr>
            <a:spLocks noGrp="1"/>
          </p:cNvSpPr>
          <p:nvPr>
            <p:ph idx="1"/>
          </p:nvPr>
        </p:nvSpPr>
        <p:spPr/>
        <p:txBody>
          <a:bodyPr>
            <a:normAutofit/>
          </a:bodyPr>
          <a:lstStyle/>
          <a:p>
            <a:pPr marL="68580" indent="0">
              <a:buNone/>
            </a:pPr>
            <a:r>
              <a:rPr lang="en-US" dirty="0" smtClean="0"/>
              <a:t>1	(update</a:t>
            </a:r>
            <a:r>
              <a:rPr lang="en-US" dirty="0"/>
              <a:t>, SimpleName</a:t>
            </a:r>
            <a:r>
              <a:rPr lang="en-US" dirty="0">
                <a:solidFill>
                  <a:srgbClr val="000000"/>
                </a:solidFill>
              </a:rPr>
              <a:t>, </a:t>
            </a:r>
            <a:r>
              <a:rPr lang="en-US" dirty="0">
                <a:solidFill>
                  <a:schemeClr val="bg1"/>
                </a:solidFill>
              </a:rPr>
              <a:t>&lt;</a:t>
            </a:r>
            <a:r>
              <a:rPr lang="en-US" dirty="0" err="1" smtClean="0">
                <a:solidFill>
                  <a:schemeClr val="bg1"/>
                </a:solidFill>
              </a:rPr>
              <a:t>getDistance</a:t>
            </a:r>
            <a:r>
              <a:rPr lang="en-US" dirty="0" smtClean="0">
                <a:solidFill>
                  <a:schemeClr val="bg1"/>
                </a:solidFill>
              </a:rPr>
              <a:t>()&gt;</a:t>
            </a:r>
            <a:r>
              <a:rPr lang="en-US" dirty="0" smtClean="0"/>
              <a:t>)		= </a:t>
            </a:r>
            <a:r>
              <a:rPr lang="en-US" dirty="0" smtClean="0"/>
              <a:t>USN</a:t>
            </a:r>
            <a:endParaRPr lang="en-US" dirty="0" smtClean="0"/>
          </a:p>
          <a:p>
            <a:pPr marL="68580" indent="0">
              <a:buNone/>
            </a:pPr>
            <a:r>
              <a:rPr lang="en-US" dirty="0" smtClean="0"/>
              <a:t>2	(insert, </a:t>
            </a:r>
            <a:r>
              <a:rPr lang="en-US" dirty="0"/>
              <a:t>SimpleName</a:t>
            </a:r>
            <a:r>
              <a:rPr lang="en-US" dirty="0">
                <a:solidFill>
                  <a:srgbClr val="000000"/>
                </a:solidFill>
              </a:rPr>
              <a:t>, &lt;p1</a:t>
            </a:r>
            <a:r>
              <a:rPr lang="en-US" dirty="0" smtClean="0">
                <a:solidFill>
                  <a:srgbClr val="000000"/>
                </a:solidFill>
              </a:rPr>
              <a:t>&gt;</a:t>
            </a:r>
            <a:r>
              <a:rPr lang="en-US" dirty="0" smtClean="0"/>
              <a:t>)					= </a:t>
            </a:r>
            <a:r>
              <a:rPr lang="en-US" dirty="0" smtClean="0"/>
              <a:t>ISN</a:t>
            </a:r>
            <a:endParaRPr lang="en-US" dirty="0"/>
          </a:p>
          <a:p>
            <a:pPr marL="68580" indent="0">
              <a:buNone/>
            </a:pPr>
            <a:r>
              <a:rPr lang="en-US" dirty="0" smtClean="0"/>
              <a:t>3	(insert</a:t>
            </a:r>
            <a:r>
              <a:rPr lang="en-US" dirty="0"/>
              <a:t>, SimpleName</a:t>
            </a:r>
            <a:r>
              <a:rPr lang="en-US" dirty="0">
                <a:solidFill>
                  <a:srgbClr val="000000"/>
                </a:solidFill>
              </a:rPr>
              <a:t>, &lt;equals</a:t>
            </a:r>
            <a:r>
              <a:rPr lang="en-US" dirty="0" smtClean="0">
                <a:solidFill>
                  <a:srgbClr val="000000"/>
                </a:solidFill>
              </a:rPr>
              <a:t>&gt;</a:t>
            </a:r>
            <a:r>
              <a:rPr lang="en-US" dirty="0" smtClean="0"/>
              <a:t>)				= </a:t>
            </a:r>
            <a:r>
              <a:rPr lang="en-US" dirty="0" smtClean="0"/>
              <a:t>ISN</a:t>
            </a:r>
            <a:endParaRPr lang="en-US" dirty="0"/>
          </a:p>
          <a:p>
            <a:pPr marL="68580" indent="0">
              <a:buNone/>
            </a:pPr>
            <a:r>
              <a:rPr lang="en-US" dirty="0" smtClean="0"/>
              <a:t>4	(insert</a:t>
            </a:r>
            <a:r>
              <a:rPr lang="en-US" dirty="0"/>
              <a:t>, SimpleName</a:t>
            </a:r>
            <a:r>
              <a:rPr lang="en-US" dirty="0">
                <a:solidFill>
                  <a:srgbClr val="000000"/>
                </a:solidFill>
              </a:rPr>
              <a:t>, &lt;p2</a:t>
            </a:r>
            <a:r>
              <a:rPr lang="en-US" dirty="0" smtClean="0">
                <a:solidFill>
                  <a:srgbClr val="000000"/>
                </a:solidFill>
              </a:rPr>
              <a:t>&gt;</a:t>
            </a:r>
            <a:r>
              <a:rPr lang="en-US" dirty="0" smtClean="0"/>
              <a:t>)					= </a:t>
            </a:r>
            <a:r>
              <a:rPr lang="en-US" dirty="0" smtClean="0"/>
              <a:t>ISN</a:t>
            </a:r>
            <a:endParaRPr lang="en-US" dirty="0"/>
          </a:p>
          <a:p>
            <a:pPr marL="68580" indent="0">
              <a:buNone/>
            </a:pPr>
            <a:r>
              <a:rPr lang="en-US" dirty="0" smtClean="0"/>
              <a:t>5	(insert</a:t>
            </a:r>
            <a:r>
              <a:rPr lang="en-US" dirty="0"/>
              <a:t>, MethodInv</a:t>
            </a:r>
            <a:r>
              <a:rPr lang="en-US" dirty="0">
                <a:solidFill>
                  <a:srgbClr val="000000"/>
                </a:solidFill>
              </a:rPr>
              <a:t>, &lt;p1.equals(p2)</a:t>
            </a:r>
            <a:r>
              <a:rPr lang="en-US" dirty="0" smtClean="0">
                <a:solidFill>
                  <a:schemeClr val="bg1"/>
                </a:solidFill>
              </a:rPr>
              <a:t>&gt;</a:t>
            </a:r>
            <a:r>
              <a:rPr lang="en-US" dirty="0" smtClean="0"/>
              <a:t>)			= </a:t>
            </a:r>
            <a:r>
              <a:rPr lang="en-US" dirty="0" smtClean="0"/>
              <a:t>IMI</a:t>
            </a:r>
            <a:endParaRPr lang="en-US" dirty="0"/>
          </a:p>
          <a:p>
            <a:pPr marL="68580" indent="0">
              <a:buNone/>
            </a:pPr>
            <a:r>
              <a:rPr lang="en-US" dirty="0" smtClean="0"/>
              <a:t>6	(insert</a:t>
            </a:r>
            <a:r>
              <a:rPr lang="en-US" dirty="0"/>
              <a:t>, NumberLiteral</a:t>
            </a:r>
            <a:r>
              <a:rPr lang="en-US" dirty="0">
                <a:solidFill>
                  <a:srgbClr val="000000"/>
                </a:solidFill>
              </a:rPr>
              <a:t>, &lt;0</a:t>
            </a:r>
            <a:r>
              <a:rPr lang="en-US" dirty="0" smtClean="0">
                <a:solidFill>
                  <a:srgbClr val="000000"/>
                </a:solidFill>
              </a:rPr>
              <a:t>&gt;</a:t>
            </a:r>
            <a:r>
              <a:rPr lang="en-US" dirty="0" smtClean="0"/>
              <a:t>)					= </a:t>
            </a:r>
            <a:r>
              <a:rPr lang="en-US" dirty="0" smtClean="0"/>
              <a:t>INL</a:t>
            </a:r>
            <a:endParaRPr lang="en-US" dirty="0"/>
          </a:p>
          <a:p>
            <a:pPr marL="68580" indent="0">
              <a:buNone/>
            </a:pPr>
            <a:r>
              <a:rPr lang="en-US" dirty="0" smtClean="0"/>
              <a:t>7	(insert</a:t>
            </a:r>
            <a:r>
              <a:rPr lang="en-US" dirty="0"/>
              <a:t>, ReturnStatement</a:t>
            </a:r>
            <a:r>
              <a:rPr lang="en-US" dirty="0">
                <a:solidFill>
                  <a:srgbClr val="000000"/>
                </a:solidFill>
              </a:rPr>
              <a:t>, &lt;return 0</a:t>
            </a:r>
            <a:r>
              <a:rPr lang="en-US" dirty="0" smtClean="0">
                <a:solidFill>
                  <a:srgbClr val="000000"/>
                </a:solidFill>
              </a:rPr>
              <a:t>&gt;</a:t>
            </a:r>
            <a:r>
              <a:rPr lang="en-US" dirty="0" smtClean="0"/>
              <a:t>)			= </a:t>
            </a:r>
            <a:r>
              <a:rPr lang="en-US" dirty="0" smtClean="0"/>
              <a:t>IRS</a:t>
            </a:r>
            <a:endParaRPr lang="en-US" dirty="0"/>
          </a:p>
          <a:p>
            <a:pPr marL="68580" indent="0">
              <a:buNone/>
            </a:pPr>
            <a:r>
              <a:rPr lang="en-US" dirty="0" smtClean="0"/>
              <a:t>8	(insert</a:t>
            </a:r>
            <a:r>
              <a:rPr lang="en-US" dirty="0"/>
              <a:t>, IfStatement, </a:t>
            </a:r>
            <a:r>
              <a:rPr lang="en-US" dirty="0">
                <a:solidFill>
                  <a:srgbClr val="000000"/>
                </a:solidFill>
              </a:rPr>
              <a:t>&lt;if (…) </a:t>
            </a:r>
            <a:r>
              <a:rPr lang="en-US" dirty="0" smtClean="0">
                <a:solidFill>
                  <a:srgbClr val="000000"/>
                </a:solidFill>
              </a:rPr>
              <a:t>…&gt;</a:t>
            </a:r>
            <a:r>
              <a:rPr lang="en-US" dirty="0" smtClean="0"/>
              <a:t>)				= </a:t>
            </a:r>
            <a:r>
              <a:rPr lang="en-US" dirty="0" smtClean="0"/>
              <a:t>IIS</a:t>
            </a:r>
            <a:endParaRPr lang="en-US" dirty="0"/>
          </a:p>
          <a:p>
            <a:pPr marL="68580" indent="0">
              <a:buNone/>
            </a:pPr>
            <a:r>
              <a:rPr lang="en-US" dirty="0" smtClean="0"/>
              <a:t>…	…												= …</a:t>
            </a:r>
          </a:p>
        </p:txBody>
      </p:sp>
      <p:sp>
        <p:nvSpPr>
          <p:cNvPr id="7" name="TextBox 6"/>
          <p:cNvSpPr txBox="1"/>
          <p:nvPr/>
        </p:nvSpPr>
        <p:spPr>
          <a:xfrm>
            <a:off x="0" y="6405158"/>
            <a:ext cx="12192000" cy="546212"/>
          </a:xfrm>
          <a:prstGeom prst="rect">
            <a:avLst/>
          </a:prstGeom>
          <a:noFill/>
        </p:spPr>
        <p:txBody>
          <a:bodyPr wrap="square" rtlCol="0">
            <a:normAutofit/>
          </a:bodyPr>
          <a:lstStyle/>
          <a:p>
            <a:r>
              <a:rPr lang="en-US" sz="1100" dirty="0" smtClean="0"/>
              <a:t>Negara, S. et al. (2014). </a:t>
            </a:r>
            <a:r>
              <a:rPr lang="en-US" sz="1100" b="1" dirty="0" smtClean="0"/>
              <a:t>Mining Fine-grained Code Changes to Detect Unknown Change Patterns</a:t>
            </a:r>
            <a:r>
              <a:rPr lang="en-US" sz="1100" dirty="0" smtClean="0"/>
              <a:t>. In Proceedings of the 36</a:t>
            </a:r>
            <a:r>
              <a:rPr lang="en-US" sz="1100" baseline="30000" dirty="0" smtClean="0"/>
              <a:t>th</a:t>
            </a:r>
            <a:r>
              <a:rPr lang="en-US" sz="1100" dirty="0" smtClean="0"/>
              <a:t> International Conference on Software Engineering (ICSE) (pp. 803–813). </a:t>
            </a:r>
            <a:r>
              <a:rPr lang="fr-FR" sz="1100" dirty="0"/>
              <a:t>May 31 - June 07, </a:t>
            </a:r>
            <a:r>
              <a:rPr lang="fr-FR" sz="1100" dirty="0" smtClean="0"/>
              <a:t>2014, </a:t>
            </a:r>
            <a:r>
              <a:rPr lang="en-US" sz="1100" dirty="0" smtClean="0"/>
              <a:t>Hyderabad</a:t>
            </a:r>
            <a:r>
              <a:rPr lang="en-US" sz="1100" dirty="0"/>
              <a:t>, </a:t>
            </a:r>
            <a:r>
              <a:rPr lang="en-US" sz="1100" dirty="0" smtClean="0"/>
              <a:t>IN.</a:t>
            </a:r>
            <a:endParaRPr lang="en-US" sz="1100" dirty="0"/>
          </a:p>
          <a:p>
            <a:pPr algn="just"/>
            <a:endParaRPr lang="en-US" sz="1100" dirty="0"/>
          </a:p>
        </p:txBody>
      </p:sp>
      <p:sp>
        <p:nvSpPr>
          <p:cNvPr id="2" name="Tijdelijke aanduiding voor dianummer 1"/>
          <p:cNvSpPr>
            <a:spLocks noGrp="1"/>
          </p:cNvSpPr>
          <p:nvPr>
            <p:ph type="sldNum" sz="quarter" idx="12"/>
          </p:nvPr>
        </p:nvSpPr>
        <p:spPr/>
        <p:txBody>
          <a:bodyPr/>
          <a:lstStyle/>
          <a:p>
            <a:fld id="{D57F1E4F-1CFF-5643-939E-02111984F565}" type="slidenum">
              <a:rPr lang="en-US" smtClean="0"/>
              <a:t>10</a:t>
            </a:fld>
            <a:endParaRPr lang="en-US" dirty="0"/>
          </a:p>
        </p:txBody>
      </p:sp>
    </p:spTree>
    <p:extLst>
      <p:ext uri="{BB962C8B-B14F-4D97-AF65-F5344CB8AC3E}">
        <p14:creationId xmlns:p14="http://schemas.microsoft.com/office/powerpoint/2010/main" val="4354823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5625972" y="4184415"/>
            <a:ext cx="3382984" cy="466078"/>
          </a:xfrm>
          <a:prstGeom prst="rect">
            <a:avLst/>
          </a:prstGeom>
          <a:ln>
            <a:solidFill>
              <a:schemeClr val="accent1">
                <a:alpha val="1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3917751" y="3467344"/>
            <a:ext cx="3382984" cy="466078"/>
          </a:xfrm>
          <a:prstGeom prst="rect">
            <a:avLst/>
          </a:prstGeom>
          <a:ln>
            <a:solidFill>
              <a:schemeClr val="accent1">
                <a:alpha val="1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2073859" y="2751606"/>
            <a:ext cx="3382984" cy="466078"/>
          </a:xfrm>
          <a:prstGeom prst="rect">
            <a:avLst/>
          </a:prstGeom>
          <a:ln>
            <a:solidFill>
              <a:schemeClr val="accent1">
                <a:alpha val="1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a:xfrm>
            <a:off x="646111" y="452718"/>
            <a:ext cx="10631489" cy="1400530"/>
          </a:xfrm>
        </p:spPr>
        <p:txBody>
          <a:bodyPr anchor="ctr">
            <a:normAutofit/>
          </a:bodyPr>
          <a:lstStyle/>
          <a:p>
            <a:r>
              <a:rPr lang="nl-NL" sz="2800" dirty="0"/>
              <a:t>Research Training</a:t>
            </a:r>
            <a:r>
              <a:rPr lang="nl-NL" sz="4400" dirty="0"/>
              <a:t/>
            </a:r>
            <a:br>
              <a:rPr lang="nl-NL" sz="4400" dirty="0"/>
            </a:br>
            <a:r>
              <a:rPr lang="nl-NL" sz="3600" dirty="0" err="1"/>
              <a:t>Related</a:t>
            </a:r>
            <a:r>
              <a:rPr lang="nl-NL" sz="3600" dirty="0"/>
              <a:t> </a:t>
            </a:r>
            <a:r>
              <a:rPr lang="nl-NL" sz="3600" dirty="0" err="1"/>
              <a:t>Work</a:t>
            </a:r>
            <a:r>
              <a:rPr lang="nl-NL" sz="3600" dirty="0"/>
              <a:t>: </a:t>
            </a:r>
            <a:r>
              <a:rPr lang="nl-NL" sz="3600" dirty="0" err="1"/>
              <a:t>Negara</a:t>
            </a:r>
            <a:r>
              <a:rPr lang="nl-NL" sz="3600" dirty="0"/>
              <a:t> et al. (2014)</a:t>
            </a:r>
            <a:endParaRPr lang="en-US" dirty="0"/>
          </a:p>
        </p:txBody>
      </p:sp>
      <p:sp>
        <p:nvSpPr>
          <p:cNvPr id="5" name="Content Placeholder 4"/>
          <p:cNvSpPr>
            <a:spLocks noGrp="1"/>
          </p:cNvSpPr>
          <p:nvPr>
            <p:ph idx="1"/>
          </p:nvPr>
        </p:nvSpPr>
        <p:spPr>
          <a:xfrm>
            <a:off x="2011562" y="2751606"/>
            <a:ext cx="7772400" cy="466078"/>
          </a:xfrm>
        </p:spPr>
        <p:txBody>
          <a:bodyPr>
            <a:normAutofit/>
          </a:bodyPr>
          <a:lstStyle/>
          <a:p>
            <a:pPr marL="68580" indent="0">
              <a:buNone/>
            </a:pPr>
            <a:r>
              <a:rPr lang="en-US" dirty="0">
                <a:latin typeface="Courier"/>
                <a:cs typeface="Courier"/>
              </a:rPr>
              <a:t>USN </a:t>
            </a:r>
            <a:r>
              <a:rPr lang="en-US" dirty="0" smtClean="0">
                <a:latin typeface="Courier"/>
                <a:cs typeface="Courier"/>
              </a:rPr>
              <a:t>  ASN   ASN   ASN   AMI   ANL   </a:t>
            </a:r>
            <a:r>
              <a:rPr lang="en-US" dirty="0">
                <a:latin typeface="Courier"/>
                <a:cs typeface="Courier"/>
              </a:rPr>
              <a:t>ARS </a:t>
            </a:r>
            <a:r>
              <a:rPr lang="en-US" dirty="0" smtClean="0">
                <a:latin typeface="Courier"/>
                <a:cs typeface="Courier"/>
              </a:rPr>
              <a:t>  AIS   …</a:t>
            </a:r>
          </a:p>
          <a:p>
            <a:pPr marL="68580" indent="0">
              <a:buNone/>
            </a:pPr>
            <a:endParaRPr lang="en-US" dirty="0">
              <a:latin typeface="Courier"/>
              <a:cs typeface="Courier"/>
            </a:endParaRPr>
          </a:p>
          <a:p>
            <a:pPr marL="68580" indent="0">
              <a:buNone/>
            </a:pPr>
            <a:endParaRPr lang="en-US" dirty="0"/>
          </a:p>
        </p:txBody>
      </p:sp>
      <p:sp>
        <p:nvSpPr>
          <p:cNvPr id="6" name="Content Placeholder 4"/>
          <p:cNvSpPr txBox="1">
            <a:spLocks/>
          </p:cNvSpPr>
          <p:nvPr/>
        </p:nvSpPr>
        <p:spPr>
          <a:xfrm>
            <a:off x="2073859" y="3467344"/>
            <a:ext cx="7772400" cy="466078"/>
          </a:xfrm>
          <a:prstGeom prst="rect">
            <a:avLst/>
          </a:prstGeom>
        </p:spPr>
        <p:txBody>
          <a:bodyPr vert="horz" lIns="0" tIns="45720" rIns="0" bIns="45720" rtlCol="0">
            <a:normAutofit/>
          </a:bodyPr>
          <a:lstStyle>
            <a:lvl1pPr marL="342900" indent="-274320" algn="l" defTabSz="914400" rtl="0" eaLnBrk="1" latinLnBrk="0" hangingPunct="1">
              <a:lnSpc>
                <a:spcPct val="100000"/>
              </a:lnSpc>
              <a:spcBef>
                <a:spcPts val="700"/>
              </a:spcBef>
              <a:buClr>
                <a:schemeClr val="accent1"/>
              </a:buClr>
              <a:buSzPct val="85000"/>
              <a:buFont typeface="Wingdings 3" pitchFamily="18" charset="2"/>
              <a:buChar char=""/>
              <a:defRPr sz="2000" kern="1200" baseline="0">
                <a:solidFill>
                  <a:schemeClr val="tx1"/>
                </a:solidFill>
                <a:latin typeface="+mn-lt"/>
                <a:ea typeface="+mn-ea"/>
                <a:cs typeface="+mn-cs"/>
              </a:defRPr>
            </a:lvl1pPr>
            <a:lvl2pPr marL="742950" indent="-274320" algn="l" defTabSz="914400" rtl="0" eaLnBrk="1" latinLnBrk="0" hangingPunct="1">
              <a:lnSpc>
                <a:spcPct val="100000"/>
              </a:lnSpc>
              <a:spcBef>
                <a:spcPts val="700"/>
              </a:spcBef>
              <a:buClr>
                <a:schemeClr val="accent1"/>
              </a:buClr>
              <a:buSzPct val="85000"/>
              <a:buFont typeface="Wingdings 3" pitchFamily="18" charset="2"/>
              <a:buChar char=""/>
              <a:defRPr sz="1600" kern="1200" baseline="0">
                <a:solidFill>
                  <a:schemeClr val="tx1"/>
                </a:solidFill>
                <a:latin typeface="+mn-lt"/>
                <a:ea typeface="+mn-ea"/>
                <a:cs typeface="+mn-cs"/>
              </a:defRPr>
            </a:lvl2pPr>
            <a:lvl3pPr marL="1143000" indent="-274320" algn="l" defTabSz="914400" rtl="0" eaLnBrk="1" latinLnBrk="0" hangingPunct="1">
              <a:lnSpc>
                <a:spcPct val="100000"/>
              </a:lnSpc>
              <a:spcBef>
                <a:spcPts val="700"/>
              </a:spcBef>
              <a:buClr>
                <a:schemeClr val="accent1"/>
              </a:buClr>
              <a:buSzPct val="85000"/>
              <a:buFont typeface="Wingdings 3" pitchFamily="18" charset="2"/>
              <a:buChar char=""/>
              <a:defRPr sz="1400" kern="1200" baseline="0">
                <a:solidFill>
                  <a:schemeClr val="tx1"/>
                </a:solidFill>
                <a:latin typeface="+mn-lt"/>
                <a:ea typeface="+mn-ea"/>
                <a:cs typeface="+mn-cs"/>
              </a:defRPr>
            </a:lvl3pPr>
            <a:lvl4pPr marL="1600200" indent="-274320" algn="l" defTabSz="914400" rtl="0" eaLnBrk="1" latinLnBrk="0" hangingPunct="1">
              <a:lnSpc>
                <a:spcPct val="100000"/>
              </a:lnSpc>
              <a:spcBef>
                <a:spcPts val="700"/>
              </a:spcBef>
              <a:buClr>
                <a:schemeClr val="accent1"/>
              </a:buClr>
              <a:buSzPct val="85000"/>
              <a:buFont typeface="Wingdings 3" pitchFamily="18" charset="2"/>
              <a:buChar char=""/>
              <a:defRPr sz="1400" kern="1200" baseline="0">
                <a:solidFill>
                  <a:schemeClr val="tx1"/>
                </a:solidFill>
                <a:latin typeface="+mn-lt"/>
                <a:ea typeface="+mn-ea"/>
                <a:cs typeface="+mn-cs"/>
              </a:defRPr>
            </a:lvl4pPr>
            <a:lvl5pPr marL="2057400" indent="-274320" algn="l" defTabSz="914400" rtl="0" eaLnBrk="1" latinLnBrk="0" hangingPunct="1">
              <a:lnSpc>
                <a:spcPct val="100000"/>
              </a:lnSpc>
              <a:spcBef>
                <a:spcPts val="700"/>
              </a:spcBef>
              <a:buClr>
                <a:schemeClr val="accent1"/>
              </a:buClr>
              <a:buSzPct val="85000"/>
              <a:buFont typeface="Wingdings 3" pitchFamily="18" charset="2"/>
              <a:buChar char=""/>
              <a:defRPr sz="1400" kern="1200" baseline="0">
                <a:solidFill>
                  <a:schemeClr val="tx1"/>
                </a:solidFill>
                <a:latin typeface="+mn-lt"/>
                <a:ea typeface="+mn-ea"/>
                <a:cs typeface="+mn-cs"/>
              </a:defRPr>
            </a:lvl5pPr>
            <a:lvl6pPr marL="2514600" indent="-274320" algn="l" defTabSz="914400" rtl="0" eaLnBrk="1" latinLnBrk="0" hangingPunct="1">
              <a:lnSpc>
                <a:spcPct val="100000"/>
              </a:lnSpc>
              <a:spcBef>
                <a:spcPts val="700"/>
              </a:spcBef>
              <a:buClr>
                <a:schemeClr val="accent1"/>
              </a:buClr>
              <a:buSzPct val="85000"/>
              <a:buFont typeface="Wingdings 3" pitchFamily="18" charset="2"/>
              <a:buChar char=""/>
              <a:defRPr sz="1400" kern="1200">
                <a:solidFill>
                  <a:schemeClr val="tx1"/>
                </a:solidFill>
                <a:latin typeface="+mn-lt"/>
                <a:ea typeface="+mn-ea"/>
                <a:cs typeface="+mn-cs"/>
              </a:defRPr>
            </a:lvl6pPr>
            <a:lvl7pPr marL="2971800" indent="-274320" algn="l" defTabSz="914400" rtl="0" eaLnBrk="1" latinLnBrk="0" hangingPunct="1">
              <a:lnSpc>
                <a:spcPct val="100000"/>
              </a:lnSpc>
              <a:spcBef>
                <a:spcPts val="700"/>
              </a:spcBef>
              <a:buClr>
                <a:schemeClr val="accent1"/>
              </a:buClr>
              <a:buSzPct val="85000"/>
              <a:buFont typeface="Wingdings 3" pitchFamily="18" charset="2"/>
              <a:buChar char=""/>
              <a:defRPr sz="1400" kern="1200">
                <a:solidFill>
                  <a:schemeClr val="tx1"/>
                </a:solidFill>
                <a:latin typeface="+mn-lt"/>
                <a:ea typeface="+mn-ea"/>
                <a:cs typeface="+mn-cs"/>
              </a:defRPr>
            </a:lvl7pPr>
            <a:lvl8pPr marL="3429000" indent="-274320" algn="l" defTabSz="914400" rtl="0" eaLnBrk="1" latinLnBrk="0" hangingPunct="1">
              <a:lnSpc>
                <a:spcPct val="100000"/>
              </a:lnSpc>
              <a:spcBef>
                <a:spcPts val="700"/>
              </a:spcBef>
              <a:buClr>
                <a:schemeClr val="accent1"/>
              </a:buClr>
              <a:buSzPct val="85000"/>
              <a:buFont typeface="Wingdings 3" pitchFamily="18" charset="2"/>
              <a:buChar char=""/>
              <a:defRPr sz="1400" kern="1200">
                <a:solidFill>
                  <a:schemeClr val="tx1"/>
                </a:solidFill>
                <a:latin typeface="+mn-lt"/>
                <a:ea typeface="+mn-ea"/>
                <a:cs typeface="+mn-cs"/>
              </a:defRPr>
            </a:lvl8pPr>
            <a:lvl9pPr marL="3886200" indent="-274320" algn="l" defTabSz="914400" rtl="0" eaLnBrk="1" latinLnBrk="0" hangingPunct="1">
              <a:lnSpc>
                <a:spcPct val="100000"/>
              </a:lnSpc>
              <a:spcBef>
                <a:spcPts val="700"/>
              </a:spcBef>
              <a:buClr>
                <a:schemeClr val="accent1"/>
              </a:buClr>
              <a:buSzPct val="85000"/>
              <a:buFont typeface="Wingdings 3" pitchFamily="18" charset="2"/>
              <a:buChar char=""/>
              <a:defRPr sz="1400" kern="1200">
                <a:solidFill>
                  <a:schemeClr val="tx1"/>
                </a:solidFill>
                <a:latin typeface="+mn-lt"/>
                <a:ea typeface="+mn-ea"/>
                <a:cs typeface="+mn-cs"/>
              </a:defRPr>
            </a:lvl9pPr>
          </a:lstStyle>
          <a:p>
            <a:pPr marL="68580" indent="0">
              <a:buNone/>
            </a:pPr>
            <a:r>
              <a:rPr lang="en-US" dirty="0">
                <a:latin typeface="Courier"/>
                <a:cs typeface="Courier"/>
              </a:rPr>
              <a:t>USN   ASN   ASN   ASN   AMI   ANL   ARS   AIS   …</a:t>
            </a:r>
          </a:p>
          <a:p>
            <a:pPr marL="68580" indent="0">
              <a:buNone/>
            </a:pPr>
            <a:endParaRPr lang="en-US" dirty="0"/>
          </a:p>
        </p:txBody>
      </p:sp>
      <p:sp>
        <p:nvSpPr>
          <p:cNvPr id="7" name="Content Placeholder 4"/>
          <p:cNvSpPr txBox="1">
            <a:spLocks/>
          </p:cNvSpPr>
          <p:nvPr/>
        </p:nvSpPr>
        <p:spPr>
          <a:xfrm>
            <a:off x="2073859" y="4184415"/>
            <a:ext cx="7772400" cy="466078"/>
          </a:xfrm>
          <a:prstGeom prst="rect">
            <a:avLst/>
          </a:prstGeom>
        </p:spPr>
        <p:txBody>
          <a:bodyPr vert="horz" lIns="0" tIns="45720" rIns="0" bIns="45720" rtlCol="0">
            <a:normAutofit/>
          </a:bodyPr>
          <a:lstStyle>
            <a:lvl1pPr marL="342900" indent="-274320" algn="l" defTabSz="914400" rtl="0" eaLnBrk="1" latinLnBrk="0" hangingPunct="1">
              <a:lnSpc>
                <a:spcPct val="100000"/>
              </a:lnSpc>
              <a:spcBef>
                <a:spcPts val="700"/>
              </a:spcBef>
              <a:buClr>
                <a:schemeClr val="accent1"/>
              </a:buClr>
              <a:buSzPct val="85000"/>
              <a:buFont typeface="Wingdings 3" pitchFamily="18" charset="2"/>
              <a:buChar char=""/>
              <a:defRPr sz="2000" kern="1200" baseline="0">
                <a:solidFill>
                  <a:schemeClr val="tx1"/>
                </a:solidFill>
                <a:latin typeface="+mn-lt"/>
                <a:ea typeface="+mn-ea"/>
                <a:cs typeface="+mn-cs"/>
              </a:defRPr>
            </a:lvl1pPr>
            <a:lvl2pPr marL="742950" indent="-274320" algn="l" defTabSz="914400" rtl="0" eaLnBrk="1" latinLnBrk="0" hangingPunct="1">
              <a:lnSpc>
                <a:spcPct val="100000"/>
              </a:lnSpc>
              <a:spcBef>
                <a:spcPts val="700"/>
              </a:spcBef>
              <a:buClr>
                <a:schemeClr val="accent1"/>
              </a:buClr>
              <a:buSzPct val="85000"/>
              <a:buFont typeface="Wingdings 3" pitchFamily="18" charset="2"/>
              <a:buChar char=""/>
              <a:defRPr sz="1600" kern="1200" baseline="0">
                <a:solidFill>
                  <a:schemeClr val="tx1"/>
                </a:solidFill>
                <a:latin typeface="+mn-lt"/>
                <a:ea typeface="+mn-ea"/>
                <a:cs typeface="+mn-cs"/>
              </a:defRPr>
            </a:lvl2pPr>
            <a:lvl3pPr marL="1143000" indent="-274320" algn="l" defTabSz="914400" rtl="0" eaLnBrk="1" latinLnBrk="0" hangingPunct="1">
              <a:lnSpc>
                <a:spcPct val="100000"/>
              </a:lnSpc>
              <a:spcBef>
                <a:spcPts val="700"/>
              </a:spcBef>
              <a:buClr>
                <a:schemeClr val="accent1"/>
              </a:buClr>
              <a:buSzPct val="85000"/>
              <a:buFont typeface="Wingdings 3" pitchFamily="18" charset="2"/>
              <a:buChar char=""/>
              <a:defRPr sz="1400" kern="1200" baseline="0">
                <a:solidFill>
                  <a:schemeClr val="tx1"/>
                </a:solidFill>
                <a:latin typeface="+mn-lt"/>
                <a:ea typeface="+mn-ea"/>
                <a:cs typeface="+mn-cs"/>
              </a:defRPr>
            </a:lvl3pPr>
            <a:lvl4pPr marL="1600200" indent="-274320" algn="l" defTabSz="914400" rtl="0" eaLnBrk="1" latinLnBrk="0" hangingPunct="1">
              <a:lnSpc>
                <a:spcPct val="100000"/>
              </a:lnSpc>
              <a:spcBef>
                <a:spcPts val="700"/>
              </a:spcBef>
              <a:buClr>
                <a:schemeClr val="accent1"/>
              </a:buClr>
              <a:buSzPct val="85000"/>
              <a:buFont typeface="Wingdings 3" pitchFamily="18" charset="2"/>
              <a:buChar char=""/>
              <a:defRPr sz="1400" kern="1200" baseline="0">
                <a:solidFill>
                  <a:schemeClr val="tx1"/>
                </a:solidFill>
                <a:latin typeface="+mn-lt"/>
                <a:ea typeface="+mn-ea"/>
                <a:cs typeface="+mn-cs"/>
              </a:defRPr>
            </a:lvl4pPr>
            <a:lvl5pPr marL="2057400" indent="-274320" algn="l" defTabSz="914400" rtl="0" eaLnBrk="1" latinLnBrk="0" hangingPunct="1">
              <a:lnSpc>
                <a:spcPct val="100000"/>
              </a:lnSpc>
              <a:spcBef>
                <a:spcPts val="700"/>
              </a:spcBef>
              <a:buClr>
                <a:schemeClr val="accent1"/>
              </a:buClr>
              <a:buSzPct val="85000"/>
              <a:buFont typeface="Wingdings 3" pitchFamily="18" charset="2"/>
              <a:buChar char=""/>
              <a:defRPr sz="1400" kern="1200" baseline="0">
                <a:solidFill>
                  <a:schemeClr val="tx1"/>
                </a:solidFill>
                <a:latin typeface="+mn-lt"/>
                <a:ea typeface="+mn-ea"/>
                <a:cs typeface="+mn-cs"/>
              </a:defRPr>
            </a:lvl5pPr>
            <a:lvl6pPr marL="2514600" indent="-274320" algn="l" defTabSz="914400" rtl="0" eaLnBrk="1" latinLnBrk="0" hangingPunct="1">
              <a:lnSpc>
                <a:spcPct val="100000"/>
              </a:lnSpc>
              <a:spcBef>
                <a:spcPts val="700"/>
              </a:spcBef>
              <a:buClr>
                <a:schemeClr val="accent1"/>
              </a:buClr>
              <a:buSzPct val="85000"/>
              <a:buFont typeface="Wingdings 3" pitchFamily="18" charset="2"/>
              <a:buChar char=""/>
              <a:defRPr sz="1400" kern="1200">
                <a:solidFill>
                  <a:schemeClr val="tx1"/>
                </a:solidFill>
                <a:latin typeface="+mn-lt"/>
                <a:ea typeface="+mn-ea"/>
                <a:cs typeface="+mn-cs"/>
              </a:defRPr>
            </a:lvl6pPr>
            <a:lvl7pPr marL="2971800" indent="-274320" algn="l" defTabSz="914400" rtl="0" eaLnBrk="1" latinLnBrk="0" hangingPunct="1">
              <a:lnSpc>
                <a:spcPct val="100000"/>
              </a:lnSpc>
              <a:spcBef>
                <a:spcPts val="700"/>
              </a:spcBef>
              <a:buClr>
                <a:schemeClr val="accent1"/>
              </a:buClr>
              <a:buSzPct val="85000"/>
              <a:buFont typeface="Wingdings 3" pitchFamily="18" charset="2"/>
              <a:buChar char=""/>
              <a:defRPr sz="1400" kern="1200">
                <a:solidFill>
                  <a:schemeClr val="tx1"/>
                </a:solidFill>
                <a:latin typeface="+mn-lt"/>
                <a:ea typeface="+mn-ea"/>
                <a:cs typeface="+mn-cs"/>
              </a:defRPr>
            </a:lvl7pPr>
            <a:lvl8pPr marL="3429000" indent="-274320" algn="l" defTabSz="914400" rtl="0" eaLnBrk="1" latinLnBrk="0" hangingPunct="1">
              <a:lnSpc>
                <a:spcPct val="100000"/>
              </a:lnSpc>
              <a:spcBef>
                <a:spcPts val="700"/>
              </a:spcBef>
              <a:buClr>
                <a:schemeClr val="accent1"/>
              </a:buClr>
              <a:buSzPct val="85000"/>
              <a:buFont typeface="Wingdings 3" pitchFamily="18" charset="2"/>
              <a:buChar char=""/>
              <a:defRPr sz="1400" kern="1200">
                <a:solidFill>
                  <a:schemeClr val="tx1"/>
                </a:solidFill>
                <a:latin typeface="+mn-lt"/>
                <a:ea typeface="+mn-ea"/>
                <a:cs typeface="+mn-cs"/>
              </a:defRPr>
            </a:lvl8pPr>
            <a:lvl9pPr marL="3886200" indent="-274320" algn="l" defTabSz="914400" rtl="0" eaLnBrk="1" latinLnBrk="0" hangingPunct="1">
              <a:lnSpc>
                <a:spcPct val="100000"/>
              </a:lnSpc>
              <a:spcBef>
                <a:spcPts val="700"/>
              </a:spcBef>
              <a:buClr>
                <a:schemeClr val="accent1"/>
              </a:buClr>
              <a:buSzPct val="85000"/>
              <a:buFont typeface="Wingdings 3" pitchFamily="18" charset="2"/>
              <a:buChar char=""/>
              <a:defRPr sz="1400" kern="1200">
                <a:solidFill>
                  <a:schemeClr val="tx1"/>
                </a:solidFill>
                <a:latin typeface="+mn-lt"/>
                <a:ea typeface="+mn-ea"/>
                <a:cs typeface="+mn-cs"/>
              </a:defRPr>
            </a:lvl9pPr>
          </a:lstStyle>
          <a:p>
            <a:pPr marL="68580" indent="0">
              <a:buNone/>
            </a:pPr>
            <a:r>
              <a:rPr lang="en-US" dirty="0">
                <a:latin typeface="Courier"/>
                <a:cs typeface="Courier"/>
              </a:rPr>
              <a:t>USN   ASN   ASN   ASN   AMI   ANL   ARS   AIS   …</a:t>
            </a:r>
          </a:p>
          <a:p>
            <a:pPr marL="68580" indent="0">
              <a:buNone/>
            </a:pPr>
            <a:endParaRPr lang="en-US" dirty="0"/>
          </a:p>
        </p:txBody>
      </p:sp>
      <p:cxnSp>
        <p:nvCxnSpPr>
          <p:cNvPr id="3" name="Straight Arrow Connector 2"/>
          <p:cNvCxnSpPr/>
          <p:nvPr/>
        </p:nvCxnSpPr>
        <p:spPr>
          <a:xfrm>
            <a:off x="2073861" y="5968794"/>
            <a:ext cx="7772399" cy="0"/>
          </a:xfrm>
          <a:prstGeom prst="straightConnector1">
            <a:avLst/>
          </a:prstGeom>
          <a:ln w="38100">
            <a:solidFill>
              <a:srgbClr val="FFFFFF"/>
            </a:solidFill>
            <a:tailEnd type="arrow"/>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9008957" y="5599462"/>
            <a:ext cx="775005" cy="369332"/>
          </a:xfrm>
          <a:prstGeom prst="rect">
            <a:avLst/>
          </a:prstGeom>
          <a:noFill/>
        </p:spPr>
        <p:txBody>
          <a:bodyPr wrap="square" rtlCol="0">
            <a:spAutoFit/>
          </a:bodyPr>
          <a:lstStyle/>
          <a:p>
            <a:r>
              <a:rPr lang="en-US" dirty="0"/>
              <a:t>time</a:t>
            </a:r>
          </a:p>
        </p:txBody>
      </p:sp>
      <p:sp>
        <p:nvSpPr>
          <p:cNvPr id="13" name="Rectangle 12"/>
          <p:cNvSpPr/>
          <p:nvPr/>
        </p:nvSpPr>
        <p:spPr>
          <a:xfrm>
            <a:off x="7458943" y="4921794"/>
            <a:ext cx="2252922" cy="466078"/>
          </a:xfrm>
          <a:prstGeom prst="rect">
            <a:avLst/>
          </a:prstGeom>
          <a:ln>
            <a:solidFill>
              <a:schemeClr val="accent1">
                <a:alpha val="1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Content Placeholder 4"/>
          <p:cNvSpPr txBox="1">
            <a:spLocks/>
          </p:cNvSpPr>
          <p:nvPr/>
        </p:nvSpPr>
        <p:spPr>
          <a:xfrm>
            <a:off x="2073860" y="4921794"/>
            <a:ext cx="7772400" cy="466078"/>
          </a:xfrm>
          <a:prstGeom prst="rect">
            <a:avLst/>
          </a:prstGeom>
        </p:spPr>
        <p:txBody>
          <a:bodyPr vert="horz" lIns="0" tIns="45720" rIns="0" bIns="45720" rtlCol="0">
            <a:normAutofit/>
          </a:bodyPr>
          <a:lstStyle>
            <a:lvl1pPr marL="342900" indent="-274320" algn="l" defTabSz="914400" rtl="0" eaLnBrk="1" latinLnBrk="0" hangingPunct="1">
              <a:lnSpc>
                <a:spcPct val="100000"/>
              </a:lnSpc>
              <a:spcBef>
                <a:spcPts val="700"/>
              </a:spcBef>
              <a:buClr>
                <a:schemeClr val="accent1"/>
              </a:buClr>
              <a:buSzPct val="85000"/>
              <a:buFont typeface="Wingdings 3" pitchFamily="18" charset="2"/>
              <a:buChar char=""/>
              <a:defRPr sz="2000" kern="1200" baseline="0">
                <a:solidFill>
                  <a:schemeClr val="tx1"/>
                </a:solidFill>
                <a:latin typeface="+mn-lt"/>
                <a:ea typeface="+mn-ea"/>
                <a:cs typeface="+mn-cs"/>
              </a:defRPr>
            </a:lvl1pPr>
            <a:lvl2pPr marL="742950" indent="-274320" algn="l" defTabSz="914400" rtl="0" eaLnBrk="1" latinLnBrk="0" hangingPunct="1">
              <a:lnSpc>
                <a:spcPct val="100000"/>
              </a:lnSpc>
              <a:spcBef>
                <a:spcPts val="700"/>
              </a:spcBef>
              <a:buClr>
                <a:schemeClr val="accent1"/>
              </a:buClr>
              <a:buSzPct val="85000"/>
              <a:buFont typeface="Wingdings 3" pitchFamily="18" charset="2"/>
              <a:buChar char=""/>
              <a:defRPr sz="1600" kern="1200" baseline="0">
                <a:solidFill>
                  <a:schemeClr val="tx1"/>
                </a:solidFill>
                <a:latin typeface="+mn-lt"/>
                <a:ea typeface="+mn-ea"/>
                <a:cs typeface="+mn-cs"/>
              </a:defRPr>
            </a:lvl2pPr>
            <a:lvl3pPr marL="1143000" indent="-274320" algn="l" defTabSz="914400" rtl="0" eaLnBrk="1" latinLnBrk="0" hangingPunct="1">
              <a:lnSpc>
                <a:spcPct val="100000"/>
              </a:lnSpc>
              <a:spcBef>
                <a:spcPts val="700"/>
              </a:spcBef>
              <a:buClr>
                <a:schemeClr val="accent1"/>
              </a:buClr>
              <a:buSzPct val="85000"/>
              <a:buFont typeface="Wingdings 3" pitchFamily="18" charset="2"/>
              <a:buChar char=""/>
              <a:defRPr sz="1400" kern="1200" baseline="0">
                <a:solidFill>
                  <a:schemeClr val="tx1"/>
                </a:solidFill>
                <a:latin typeface="+mn-lt"/>
                <a:ea typeface="+mn-ea"/>
                <a:cs typeface="+mn-cs"/>
              </a:defRPr>
            </a:lvl3pPr>
            <a:lvl4pPr marL="1600200" indent="-274320" algn="l" defTabSz="914400" rtl="0" eaLnBrk="1" latinLnBrk="0" hangingPunct="1">
              <a:lnSpc>
                <a:spcPct val="100000"/>
              </a:lnSpc>
              <a:spcBef>
                <a:spcPts val="700"/>
              </a:spcBef>
              <a:buClr>
                <a:schemeClr val="accent1"/>
              </a:buClr>
              <a:buSzPct val="85000"/>
              <a:buFont typeface="Wingdings 3" pitchFamily="18" charset="2"/>
              <a:buChar char=""/>
              <a:defRPr sz="1400" kern="1200" baseline="0">
                <a:solidFill>
                  <a:schemeClr val="tx1"/>
                </a:solidFill>
                <a:latin typeface="+mn-lt"/>
                <a:ea typeface="+mn-ea"/>
                <a:cs typeface="+mn-cs"/>
              </a:defRPr>
            </a:lvl4pPr>
            <a:lvl5pPr marL="2057400" indent="-274320" algn="l" defTabSz="914400" rtl="0" eaLnBrk="1" latinLnBrk="0" hangingPunct="1">
              <a:lnSpc>
                <a:spcPct val="100000"/>
              </a:lnSpc>
              <a:spcBef>
                <a:spcPts val="700"/>
              </a:spcBef>
              <a:buClr>
                <a:schemeClr val="accent1"/>
              </a:buClr>
              <a:buSzPct val="85000"/>
              <a:buFont typeface="Wingdings 3" pitchFamily="18" charset="2"/>
              <a:buChar char=""/>
              <a:defRPr sz="1400" kern="1200" baseline="0">
                <a:solidFill>
                  <a:schemeClr val="tx1"/>
                </a:solidFill>
                <a:latin typeface="+mn-lt"/>
                <a:ea typeface="+mn-ea"/>
                <a:cs typeface="+mn-cs"/>
              </a:defRPr>
            </a:lvl5pPr>
            <a:lvl6pPr marL="2514600" indent="-274320" algn="l" defTabSz="914400" rtl="0" eaLnBrk="1" latinLnBrk="0" hangingPunct="1">
              <a:lnSpc>
                <a:spcPct val="100000"/>
              </a:lnSpc>
              <a:spcBef>
                <a:spcPts val="700"/>
              </a:spcBef>
              <a:buClr>
                <a:schemeClr val="accent1"/>
              </a:buClr>
              <a:buSzPct val="85000"/>
              <a:buFont typeface="Wingdings 3" pitchFamily="18" charset="2"/>
              <a:buChar char=""/>
              <a:defRPr sz="1400" kern="1200">
                <a:solidFill>
                  <a:schemeClr val="tx1"/>
                </a:solidFill>
                <a:latin typeface="+mn-lt"/>
                <a:ea typeface="+mn-ea"/>
                <a:cs typeface="+mn-cs"/>
              </a:defRPr>
            </a:lvl6pPr>
            <a:lvl7pPr marL="2971800" indent="-274320" algn="l" defTabSz="914400" rtl="0" eaLnBrk="1" latinLnBrk="0" hangingPunct="1">
              <a:lnSpc>
                <a:spcPct val="100000"/>
              </a:lnSpc>
              <a:spcBef>
                <a:spcPts val="700"/>
              </a:spcBef>
              <a:buClr>
                <a:schemeClr val="accent1"/>
              </a:buClr>
              <a:buSzPct val="85000"/>
              <a:buFont typeface="Wingdings 3" pitchFamily="18" charset="2"/>
              <a:buChar char=""/>
              <a:defRPr sz="1400" kern="1200">
                <a:solidFill>
                  <a:schemeClr val="tx1"/>
                </a:solidFill>
                <a:latin typeface="+mn-lt"/>
                <a:ea typeface="+mn-ea"/>
                <a:cs typeface="+mn-cs"/>
              </a:defRPr>
            </a:lvl7pPr>
            <a:lvl8pPr marL="3429000" indent="-274320" algn="l" defTabSz="914400" rtl="0" eaLnBrk="1" latinLnBrk="0" hangingPunct="1">
              <a:lnSpc>
                <a:spcPct val="100000"/>
              </a:lnSpc>
              <a:spcBef>
                <a:spcPts val="700"/>
              </a:spcBef>
              <a:buClr>
                <a:schemeClr val="accent1"/>
              </a:buClr>
              <a:buSzPct val="85000"/>
              <a:buFont typeface="Wingdings 3" pitchFamily="18" charset="2"/>
              <a:buChar char=""/>
              <a:defRPr sz="1400" kern="1200">
                <a:solidFill>
                  <a:schemeClr val="tx1"/>
                </a:solidFill>
                <a:latin typeface="+mn-lt"/>
                <a:ea typeface="+mn-ea"/>
                <a:cs typeface="+mn-cs"/>
              </a:defRPr>
            </a:lvl8pPr>
            <a:lvl9pPr marL="3886200" indent="-274320" algn="l" defTabSz="914400" rtl="0" eaLnBrk="1" latinLnBrk="0" hangingPunct="1">
              <a:lnSpc>
                <a:spcPct val="100000"/>
              </a:lnSpc>
              <a:spcBef>
                <a:spcPts val="700"/>
              </a:spcBef>
              <a:buClr>
                <a:schemeClr val="accent1"/>
              </a:buClr>
              <a:buSzPct val="85000"/>
              <a:buFont typeface="Wingdings 3" pitchFamily="18" charset="2"/>
              <a:buChar char=""/>
              <a:defRPr sz="1400" kern="1200">
                <a:solidFill>
                  <a:schemeClr val="tx1"/>
                </a:solidFill>
                <a:latin typeface="+mn-lt"/>
                <a:ea typeface="+mn-ea"/>
                <a:cs typeface="+mn-cs"/>
              </a:defRPr>
            </a:lvl9pPr>
          </a:lstStyle>
          <a:p>
            <a:pPr marL="68580" indent="0">
              <a:buNone/>
            </a:pPr>
            <a:r>
              <a:rPr lang="en-US" dirty="0">
                <a:latin typeface="Courier"/>
                <a:cs typeface="Courier"/>
              </a:rPr>
              <a:t>USN   ASN   ASN   ASN   AMI   ANL   ARS   AIS   …</a:t>
            </a:r>
          </a:p>
          <a:p>
            <a:pPr marL="68580" indent="0">
              <a:buNone/>
            </a:pPr>
            <a:endParaRPr lang="en-US" dirty="0"/>
          </a:p>
        </p:txBody>
      </p:sp>
      <p:sp>
        <p:nvSpPr>
          <p:cNvPr id="2" name="Tijdelijke aanduiding voor dianummer 1"/>
          <p:cNvSpPr>
            <a:spLocks noGrp="1"/>
          </p:cNvSpPr>
          <p:nvPr>
            <p:ph type="sldNum" sz="quarter" idx="12"/>
          </p:nvPr>
        </p:nvSpPr>
        <p:spPr/>
        <p:txBody>
          <a:bodyPr/>
          <a:lstStyle/>
          <a:p>
            <a:fld id="{D57F1E4F-1CFF-5643-939E-02111984F565}" type="slidenum">
              <a:rPr lang="en-US" smtClean="0"/>
              <a:t>11</a:t>
            </a:fld>
            <a:endParaRPr lang="en-US" dirty="0"/>
          </a:p>
        </p:txBody>
      </p:sp>
    </p:spTree>
    <p:extLst>
      <p:ext uri="{BB962C8B-B14F-4D97-AF65-F5344CB8AC3E}">
        <p14:creationId xmlns:p14="http://schemas.microsoft.com/office/powerpoint/2010/main" val="11017098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ctr">
            <a:normAutofit/>
          </a:bodyPr>
          <a:lstStyle/>
          <a:p>
            <a:r>
              <a:rPr lang="nl-NL" sz="2800" dirty="0"/>
              <a:t>Research Training</a:t>
            </a:r>
            <a:r>
              <a:rPr lang="nl-NL" sz="4400" dirty="0" smtClean="0"/>
              <a:t/>
            </a:r>
            <a:br>
              <a:rPr lang="nl-NL" sz="4400" dirty="0" smtClean="0"/>
            </a:br>
            <a:r>
              <a:rPr lang="nl-NL" sz="3600" dirty="0" err="1" smtClean="0"/>
              <a:t>Related</a:t>
            </a:r>
            <a:r>
              <a:rPr lang="nl-NL" sz="3600" dirty="0" smtClean="0"/>
              <a:t> </a:t>
            </a:r>
            <a:r>
              <a:rPr lang="nl-NL" sz="3600" dirty="0" err="1"/>
              <a:t>Work</a:t>
            </a:r>
            <a:r>
              <a:rPr lang="nl-NL" sz="3600" dirty="0"/>
              <a:t>: </a:t>
            </a:r>
            <a:r>
              <a:rPr lang="nl-NL" sz="3600" dirty="0" err="1"/>
              <a:t>Negara</a:t>
            </a:r>
            <a:r>
              <a:rPr lang="nl-NL" sz="3600" dirty="0"/>
              <a:t> et al. (2014)</a:t>
            </a:r>
            <a:endParaRPr lang="en-US" sz="3600" dirty="0"/>
          </a:p>
        </p:txBody>
      </p:sp>
      <p:pic>
        <p:nvPicPr>
          <p:cNvPr id="10" name="Picture 9"/>
          <p:cNvPicPr>
            <a:picLocks noChangeAspect="1"/>
          </p:cNvPicPr>
          <p:nvPr/>
        </p:nvPicPr>
        <p:blipFill>
          <a:blip r:embed="rId3"/>
          <a:stretch>
            <a:fillRect/>
          </a:stretch>
        </p:blipFill>
        <p:spPr>
          <a:xfrm>
            <a:off x="6018502" y="2169033"/>
            <a:ext cx="4653356" cy="2328684"/>
          </a:xfrm>
          <a:prstGeom prst="rect">
            <a:avLst/>
          </a:prstGeom>
        </p:spPr>
      </p:pic>
      <p:pic>
        <p:nvPicPr>
          <p:cNvPr id="12" name="Picture 11"/>
          <p:cNvPicPr>
            <a:picLocks noChangeAspect="1"/>
          </p:cNvPicPr>
          <p:nvPr/>
        </p:nvPicPr>
        <p:blipFill>
          <a:blip r:embed="rId4"/>
          <a:stretch>
            <a:fillRect/>
          </a:stretch>
        </p:blipFill>
        <p:spPr>
          <a:xfrm>
            <a:off x="646111" y="2045753"/>
            <a:ext cx="4149647" cy="2328684"/>
          </a:xfrm>
          <a:prstGeom prst="rect">
            <a:avLst/>
          </a:prstGeom>
        </p:spPr>
      </p:pic>
      <p:pic>
        <p:nvPicPr>
          <p:cNvPr id="15" name="Picture 14" descr="ekeko46.png"/>
          <p:cNvPicPr>
            <a:picLocks noChangeAspect="1"/>
          </p:cNvPicPr>
          <p:nvPr/>
        </p:nvPicPr>
        <p:blipFill>
          <a:blip r:embed="rId5">
            <a:duotone>
              <a:schemeClr val="accent1">
                <a:shade val="45000"/>
                <a:satMod val="135000"/>
              </a:schemeClr>
              <a:prstClr val="white"/>
            </a:duotone>
            <a:extLst>
              <a:ext uri="{BEBA8EAE-BF5A-486C-A8C5-ECC9F3942E4B}">
                <a14:imgProps xmlns:a14="http://schemas.microsoft.com/office/drawing/2010/main">
                  <a14:imgLayer r:embed="rId6">
                    <a14:imgEffect>
                      <a14:sharpenSoften amount="100000"/>
                    </a14:imgEffect>
                    <a14:imgEffect>
                      <a14:colorTemperature colorTemp="11500"/>
                    </a14:imgEffect>
                    <a14:imgEffect>
                      <a14:saturation sat="400000"/>
                    </a14:imgEffect>
                    <a14:imgEffect>
                      <a14:brightnessContrast bright="-76000" contrast="-11000"/>
                    </a14:imgEffect>
                  </a14:imgLayer>
                </a14:imgProps>
              </a:ext>
              <a:ext uri="{28A0092B-C50C-407E-A947-70E740481C1C}">
                <a14:useLocalDpi xmlns:a14="http://schemas.microsoft.com/office/drawing/2010/main" val="0"/>
              </a:ext>
            </a:extLst>
          </a:blip>
          <a:stretch>
            <a:fillRect/>
          </a:stretch>
        </p:blipFill>
        <p:spPr>
          <a:xfrm>
            <a:off x="10050834" y="3847477"/>
            <a:ext cx="1242047" cy="1093541"/>
          </a:xfrm>
          <a:prstGeom prst="rect">
            <a:avLst/>
          </a:prstGeom>
        </p:spPr>
      </p:pic>
      <p:pic>
        <p:nvPicPr>
          <p:cNvPr id="16" name="Picture 15"/>
          <p:cNvPicPr>
            <a:picLocks noChangeAspect="1"/>
          </p:cNvPicPr>
          <p:nvPr/>
        </p:nvPicPr>
        <p:blipFill>
          <a:blip r:embed="rId7">
            <a:duotone>
              <a:schemeClr val="accent1">
                <a:shade val="45000"/>
                <a:satMod val="135000"/>
              </a:schemeClr>
              <a:prstClr val="white"/>
            </a:duotone>
            <a:extLst>
              <a:ext uri="{BEBA8EAE-BF5A-486C-A8C5-ECC9F3942E4B}">
                <a14:imgProps xmlns:a14="http://schemas.microsoft.com/office/drawing/2010/main">
                  <a14:imgLayer r:embed="rId8">
                    <a14:imgEffect>
                      <a14:sharpenSoften amount="100000"/>
                    </a14:imgEffect>
                    <a14:imgEffect>
                      <a14:brightnessContrast bright="-100000" contrast="100000"/>
                    </a14:imgEffect>
                  </a14:imgLayer>
                </a14:imgProps>
              </a:ext>
            </a:extLst>
          </a:blip>
          <a:stretch>
            <a:fillRect/>
          </a:stretch>
        </p:blipFill>
        <p:spPr>
          <a:xfrm>
            <a:off x="4081263" y="3950862"/>
            <a:ext cx="1428988" cy="1071741"/>
          </a:xfrm>
          <a:prstGeom prst="rect">
            <a:avLst/>
          </a:prstGeom>
        </p:spPr>
      </p:pic>
      <p:sp>
        <p:nvSpPr>
          <p:cNvPr id="2" name="Tijdelijke aanduiding voor dianummer 1"/>
          <p:cNvSpPr>
            <a:spLocks noGrp="1"/>
          </p:cNvSpPr>
          <p:nvPr>
            <p:ph type="sldNum" sz="quarter" idx="12"/>
          </p:nvPr>
        </p:nvSpPr>
        <p:spPr/>
        <p:txBody>
          <a:bodyPr/>
          <a:lstStyle/>
          <a:p>
            <a:fld id="{D57F1E4F-1CFF-5643-939E-02111984F565}" type="slidenum">
              <a:rPr lang="en-US" smtClean="0"/>
              <a:t>12</a:t>
            </a:fld>
            <a:endParaRPr lang="en-US" dirty="0"/>
          </a:p>
        </p:txBody>
      </p:sp>
    </p:spTree>
    <p:extLst>
      <p:ext uri="{BB962C8B-B14F-4D97-AF65-F5344CB8AC3E}">
        <p14:creationId xmlns:p14="http://schemas.microsoft.com/office/powerpoint/2010/main" val="736733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chor="ctr"/>
          <a:lstStyle/>
          <a:p>
            <a:r>
              <a:rPr lang="nl-BE" sz="3600" dirty="0" smtClean="0"/>
              <a:t>Problem Statement</a:t>
            </a:r>
            <a:endParaRPr lang="nl-NL" sz="3600" dirty="0"/>
          </a:p>
        </p:txBody>
      </p:sp>
      <p:sp>
        <p:nvSpPr>
          <p:cNvPr id="3" name="Tijdelijke aanduiding voor inhoud 2"/>
          <p:cNvSpPr>
            <a:spLocks noGrp="1"/>
          </p:cNvSpPr>
          <p:nvPr>
            <p:ph idx="1"/>
          </p:nvPr>
        </p:nvSpPr>
        <p:spPr>
          <a:xfrm>
            <a:off x="646111" y="1853248"/>
            <a:ext cx="10544628" cy="4563594"/>
          </a:xfrm>
        </p:spPr>
        <p:txBody>
          <a:bodyPr>
            <a:noAutofit/>
          </a:bodyPr>
          <a:lstStyle/>
          <a:p>
            <a:pPr marL="0" indent="0">
              <a:buNone/>
            </a:pPr>
            <a:r>
              <a:rPr lang="nl-NL" sz="3200" i="1" dirty="0" smtClean="0"/>
              <a:t>“In </a:t>
            </a:r>
            <a:r>
              <a:rPr lang="nl-NL" sz="3200" i="1" dirty="0" err="1"/>
              <a:t>this</a:t>
            </a:r>
            <a:r>
              <a:rPr lang="nl-NL" sz="3200" i="1" dirty="0"/>
              <a:t> thesis, we </a:t>
            </a:r>
            <a:r>
              <a:rPr lang="nl-NL" sz="3200" i="1" dirty="0" err="1"/>
              <a:t>formulate</a:t>
            </a:r>
            <a:r>
              <a:rPr lang="nl-NL" sz="3200" i="1" dirty="0"/>
              <a:t> </a:t>
            </a:r>
            <a:r>
              <a:rPr lang="nl-NL" sz="3200" i="1" dirty="0" err="1"/>
              <a:t>the</a:t>
            </a:r>
            <a:r>
              <a:rPr lang="nl-NL" sz="3200" i="1" dirty="0"/>
              <a:t> </a:t>
            </a:r>
            <a:r>
              <a:rPr lang="nl-NL" sz="3200" i="1" dirty="0" err="1">
                <a:solidFill>
                  <a:schemeClr val="bg2">
                    <a:lumMod val="60000"/>
                    <a:lumOff val="40000"/>
                  </a:schemeClr>
                </a:solidFill>
              </a:rPr>
              <a:t>problem</a:t>
            </a:r>
            <a:r>
              <a:rPr lang="nl-NL" sz="3200" i="1" dirty="0">
                <a:solidFill>
                  <a:schemeClr val="bg2">
                    <a:lumMod val="60000"/>
                    <a:lumOff val="40000"/>
                  </a:schemeClr>
                </a:solidFill>
              </a:rPr>
              <a:t> of </a:t>
            </a:r>
            <a:r>
              <a:rPr lang="nl-NL" sz="3200" i="1" dirty="0" err="1">
                <a:solidFill>
                  <a:schemeClr val="bg2">
                    <a:lumMod val="60000"/>
                    <a:lumOff val="40000"/>
                  </a:schemeClr>
                </a:solidFill>
              </a:rPr>
              <a:t>finding</a:t>
            </a:r>
            <a:r>
              <a:rPr lang="nl-NL" sz="3200" i="1" dirty="0">
                <a:solidFill>
                  <a:schemeClr val="bg2">
                    <a:lumMod val="60000"/>
                    <a:lumOff val="40000"/>
                  </a:schemeClr>
                </a:solidFill>
              </a:rPr>
              <a:t> </a:t>
            </a:r>
            <a:r>
              <a:rPr lang="nl-NL" sz="3200" i="1" u="sng" dirty="0" err="1">
                <a:solidFill>
                  <a:schemeClr val="bg2">
                    <a:lumMod val="60000"/>
                    <a:lumOff val="40000"/>
                  </a:schemeClr>
                </a:solidFill>
              </a:rPr>
              <a:t>previously</a:t>
            </a:r>
            <a:r>
              <a:rPr lang="nl-NL" sz="3200" i="1" u="sng" dirty="0">
                <a:solidFill>
                  <a:schemeClr val="bg2">
                    <a:lumMod val="60000"/>
                    <a:lumOff val="40000"/>
                  </a:schemeClr>
                </a:solidFill>
              </a:rPr>
              <a:t> </a:t>
            </a:r>
            <a:r>
              <a:rPr lang="nl-NL" sz="3200" i="1" u="sng" dirty="0" err="1">
                <a:solidFill>
                  <a:schemeClr val="bg2">
                    <a:lumMod val="60000"/>
                    <a:lumOff val="40000"/>
                  </a:schemeClr>
                </a:solidFill>
              </a:rPr>
              <a:t>unknown</a:t>
            </a:r>
            <a:r>
              <a:rPr lang="nl-NL" sz="3200" i="1" dirty="0">
                <a:solidFill>
                  <a:schemeClr val="bg2">
                    <a:lumMod val="60000"/>
                    <a:lumOff val="40000"/>
                  </a:schemeClr>
                </a:solidFill>
              </a:rPr>
              <a:t> </a:t>
            </a:r>
            <a:r>
              <a:rPr lang="nl-NL" sz="3200" i="1" u="sng" dirty="0" err="1">
                <a:solidFill>
                  <a:schemeClr val="bg2">
                    <a:lumMod val="60000"/>
                    <a:lumOff val="40000"/>
                  </a:schemeClr>
                </a:solidFill>
              </a:rPr>
              <a:t>automatable</a:t>
            </a:r>
            <a:r>
              <a:rPr lang="nl-NL" sz="3200" i="1" dirty="0">
                <a:solidFill>
                  <a:schemeClr val="bg2">
                    <a:lumMod val="60000"/>
                    <a:lumOff val="40000"/>
                  </a:schemeClr>
                </a:solidFill>
              </a:rPr>
              <a:t> change </a:t>
            </a:r>
            <a:r>
              <a:rPr lang="nl-NL" sz="3200" i="1" dirty="0" err="1">
                <a:solidFill>
                  <a:schemeClr val="bg2">
                    <a:lumMod val="60000"/>
                    <a:lumOff val="40000"/>
                  </a:schemeClr>
                </a:solidFill>
              </a:rPr>
              <a:t>patterns</a:t>
            </a:r>
            <a:r>
              <a:rPr lang="nl-NL" sz="3200" i="1" dirty="0">
                <a:solidFill>
                  <a:schemeClr val="bg2">
                    <a:lumMod val="60000"/>
                    <a:lumOff val="40000"/>
                  </a:schemeClr>
                </a:solidFill>
              </a:rPr>
              <a:t> </a:t>
            </a:r>
            <a:r>
              <a:rPr lang="nl-NL" sz="3200" i="1" dirty="0"/>
              <a:t>in </a:t>
            </a:r>
            <a:r>
              <a:rPr lang="nl-NL" sz="3200" i="1" dirty="0" err="1"/>
              <a:t>the</a:t>
            </a:r>
            <a:r>
              <a:rPr lang="nl-NL" sz="3200" i="1" dirty="0"/>
              <a:t> </a:t>
            </a:r>
            <a:r>
              <a:rPr lang="nl-NL" sz="3200" i="1" dirty="0" err="1"/>
              <a:t>history</a:t>
            </a:r>
            <a:r>
              <a:rPr lang="nl-NL" sz="3200" i="1" dirty="0"/>
              <a:t> of software </a:t>
            </a:r>
            <a:r>
              <a:rPr lang="nl-NL" sz="3200" i="1" dirty="0" err="1"/>
              <a:t>projects</a:t>
            </a:r>
            <a:r>
              <a:rPr lang="nl-NL" sz="3200" i="1" dirty="0"/>
              <a:t> as a </a:t>
            </a:r>
            <a:r>
              <a:rPr lang="nl-NL" sz="3200" i="1" dirty="0">
                <a:solidFill>
                  <a:schemeClr val="bg2">
                    <a:lumMod val="60000"/>
                    <a:lumOff val="40000"/>
                  </a:schemeClr>
                </a:solidFill>
              </a:rPr>
              <a:t>data </a:t>
            </a:r>
            <a:r>
              <a:rPr lang="nl-NL" sz="3200" i="1" dirty="0" err="1">
                <a:solidFill>
                  <a:schemeClr val="bg2">
                    <a:lumMod val="60000"/>
                    <a:lumOff val="40000"/>
                  </a:schemeClr>
                </a:solidFill>
              </a:rPr>
              <a:t>mining</a:t>
            </a:r>
            <a:r>
              <a:rPr lang="nl-NL" sz="3200" i="1" dirty="0">
                <a:solidFill>
                  <a:schemeClr val="bg2">
                    <a:lumMod val="60000"/>
                    <a:lumOff val="40000"/>
                  </a:schemeClr>
                </a:solidFill>
              </a:rPr>
              <a:t> </a:t>
            </a:r>
            <a:r>
              <a:rPr lang="nl-NL" sz="3200" i="1" dirty="0" err="1"/>
              <a:t>problem</a:t>
            </a:r>
            <a:r>
              <a:rPr lang="nl-NL" sz="3200" i="1" dirty="0"/>
              <a:t>. </a:t>
            </a:r>
            <a:endParaRPr lang="nl-NL" sz="3200" i="1" dirty="0" smtClean="0"/>
          </a:p>
          <a:p>
            <a:pPr marL="0" indent="0">
              <a:buNone/>
            </a:pPr>
            <a:r>
              <a:rPr lang="nl-NL" sz="3200" i="1" dirty="0" smtClean="0"/>
              <a:t>More </a:t>
            </a:r>
            <a:r>
              <a:rPr lang="nl-NL" sz="3200" i="1" dirty="0" err="1"/>
              <a:t>concretely</a:t>
            </a:r>
            <a:r>
              <a:rPr lang="nl-NL" sz="3200" i="1" dirty="0"/>
              <a:t>, we </a:t>
            </a:r>
            <a:r>
              <a:rPr lang="nl-NL" sz="3200" i="1" dirty="0" err="1"/>
              <a:t>apply</a:t>
            </a:r>
            <a:r>
              <a:rPr lang="nl-NL" sz="3200" i="1" dirty="0"/>
              <a:t> </a:t>
            </a:r>
            <a:r>
              <a:rPr lang="nl-NL" sz="3200" i="1" dirty="0" err="1"/>
              <a:t>the</a:t>
            </a:r>
            <a:r>
              <a:rPr lang="nl-NL" sz="3200" i="1" dirty="0"/>
              <a:t> frequent </a:t>
            </a:r>
            <a:r>
              <a:rPr lang="nl-NL" sz="3200" i="1" dirty="0" err="1"/>
              <a:t>itemset</a:t>
            </a:r>
            <a:r>
              <a:rPr lang="nl-NL" sz="3200" i="1" dirty="0"/>
              <a:t> </a:t>
            </a:r>
            <a:r>
              <a:rPr lang="nl-NL" sz="3200" i="1" dirty="0" err="1"/>
              <a:t>mining</a:t>
            </a:r>
            <a:r>
              <a:rPr lang="nl-NL" sz="3200" i="1" dirty="0"/>
              <a:t> </a:t>
            </a:r>
            <a:r>
              <a:rPr lang="nl-NL" sz="3200" i="1" dirty="0" err="1"/>
              <a:t>algorithm</a:t>
            </a:r>
            <a:r>
              <a:rPr lang="nl-NL" sz="3200" i="1" dirty="0"/>
              <a:t>, operating on </a:t>
            </a:r>
            <a:r>
              <a:rPr lang="nl-NL" sz="3200" i="1" dirty="0" err="1"/>
              <a:t>the</a:t>
            </a:r>
            <a:r>
              <a:rPr lang="nl-NL" sz="3200" i="1" dirty="0"/>
              <a:t> changes </a:t>
            </a:r>
            <a:r>
              <a:rPr lang="nl-NL" sz="3200" i="1" dirty="0" err="1"/>
              <a:t>between</a:t>
            </a:r>
            <a:r>
              <a:rPr lang="nl-NL" sz="3200" i="1" dirty="0"/>
              <a:t> </a:t>
            </a:r>
            <a:r>
              <a:rPr lang="nl-NL" sz="3200" i="1" dirty="0" err="1"/>
              <a:t>two</a:t>
            </a:r>
            <a:r>
              <a:rPr lang="nl-NL" sz="3200" i="1" dirty="0"/>
              <a:t> </a:t>
            </a:r>
            <a:r>
              <a:rPr lang="nl-NL" sz="3200" i="1" dirty="0" err="1"/>
              <a:t>successive</a:t>
            </a:r>
            <a:r>
              <a:rPr lang="nl-NL" sz="3200" i="1" dirty="0"/>
              <a:t> VCS snapshots, </a:t>
            </a:r>
            <a:r>
              <a:rPr lang="nl-NL" sz="3200" i="1" dirty="0" err="1"/>
              <a:t>looking</a:t>
            </a:r>
            <a:r>
              <a:rPr lang="nl-NL" sz="3200" i="1" dirty="0"/>
              <a:t> </a:t>
            </a:r>
            <a:r>
              <a:rPr lang="nl-NL" sz="3200" i="1" dirty="0" err="1"/>
              <a:t>for</a:t>
            </a:r>
            <a:r>
              <a:rPr lang="nl-NL" sz="3200" i="1" dirty="0"/>
              <a:t> change </a:t>
            </a:r>
            <a:r>
              <a:rPr lang="nl-NL" sz="3200" i="1" dirty="0" err="1"/>
              <a:t>patterns</a:t>
            </a:r>
            <a:r>
              <a:rPr lang="nl-NL" sz="3200" i="1" dirty="0"/>
              <a:t> in </a:t>
            </a:r>
            <a:r>
              <a:rPr lang="nl-NL" sz="3200" i="1" dirty="0">
                <a:solidFill>
                  <a:schemeClr val="bg2">
                    <a:lumMod val="60000"/>
                    <a:lumOff val="40000"/>
                  </a:schemeClr>
                </a:solidFill>
              </a:rPr>
              <a:t>open-source software </a:t>
            </a:r>
            <a:r>
              <a:rPr lang="nl-NL" sz="3200" i="1" dirty="0" err="1">
                <a:solidFill>
                  <a:schemeClr val="bg2">
                    <a:lumMod val="60000"/>
                    <a:lumOff val="40000"/>
                  </a:schemeClr>
                </a:solidFill>
              </a:rPr>
              <a:t>repositories</a:t>
            </a:r>
            <a:r>
              <a:rPr lang="nl-NL" sz="3200" i="1" dirty="0">
                <a:solidFill>
                  <a:schemeClr val="bg2">
                    <a:lumMod val="60000"/>
                    <a:lumOff val="40000"/>
                  </a:schemeClr>
                </a:solidFill>
              </a:rPr>
              <a:t> </a:t>
            </a:r>
            <a:r>
              <a:rPr lang="nl-NL" sz="3200" i="1" dirty="0" err="1"/>
              <a:t>provided</a:t>
            </a:r>
            <a:r>
              <a:rPr lang="nl-NL" sz="3200" i="1" dirty="0"/>
              <a:t> </a:t>
            </a:r>
            <a:r>
              <a:rPr lang="nl-NL" sz="3200" i="1" dirty="0" err="1"/>
              <a:t>by</a:t>
            </a:r>
            <a:r>
              <a:rPr lang="nl-NL" sz="3200" i="1" dirty="0"/>
              <a:t> </a:t>
            </a:r>
            <a:r>
              <a:rPr lang="nl-NL" sz="3200" i="1" dirty="0" err="1"/>
              <a:t>GitHub</a:t>
            </a:r>
            <a:r>
              <a:rPr lang="nl-NL" sz="3200" i="1" dirty="0" smtClean="0"/>
              <a:t>.”</a:t>
            </a:r>
            <a:endParaRPr lang="nl-NL" sz="3200" i="1" dirty="0"/>
          </a:p>
        </p:txBody>
      </p:sp>
      <p:sp>
        <p:nvSpPr>
          <p:cNvPr id="6" name="Tijdelijke aanduiding voor dianummer 5"/>
          <p:cNvSpPr>
            <a:spLocks noGrp="1"/>
          </p:cNvSpPr>
          <p:nvPr>
            <p:ph type="sldNum" sz="quarter" idx="12"/>
          </p:nvPr>
        </p:nvSpPr>
        <p:spPr/>
        <p:txBody>
          <a:bodyPr/>
          <a:lstStyle/>
          <a:p>
            <a:fld id="{D57F1E4F-1CFF-5643-939E-02111984F565}" type="slidenum">
              <a:rPr lang="en-US" smtClean="0"/>
              <a:t>13</a:t>
            </a:fld>
            <a:endParaRPr lang="en-US" dirty="0"/>
          </a:p>
        </p:txBody>
      </p:sp>
    </p:spTree>
    <p:extLst>
      <p:ext uri="{BB962C8B-B14F-4D97-AF65-F5344CB8AC3E}">
        <p14:creationId xmlns:p14="http://schemas.microsoft.com/office/powerpoint/2010/main" val="79169892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z="3600" dirty="0" smtClean="0"/>
              <a:t>Approach</a:t>
            </a:r>
            <a:endParaRPr lang="nl-NL" sz="3600" dirty="0"/>
          </a:p>
        </p:txBody>
      </p:sp>
      <p:sp>
        <p:nvSpPr>
          <p:cNvPr id="5" name="Freeform 28"/>
          <p:cNvSpPr/>
          <p:nvPr/>
        </p:nvSpPr>
        <p:spPr>
          <a:xfrm>
            <a:off x="1381386" y="2262454"/>
            <a:ext cx="9642472" cy="3097054"/>
          </a:xfrm>
          <a:custGeom>
            <a:avLst/>
            <a:gdLst>
              <a:gd name="connsiteX0" fmla="*/ 142176 w 5786584"/>
              <a:gd name="connsiteY0" fmla="*/ 0 h 2974596"/>
              <a:gd name="connsiteX1" fmla="*/ 5786439 w 5786584"/>
              <a:gd name="connsiteY1" fmla="*/ 693737 h 2974596"/>
              <a:gd name="connsiteX2" fmla="*/ 1070 w 5786584"/>
              <a:gd name="connsiteY2" fmla="*/ 2069453 h 2974596"/>
              <a:gd name="connsiteX3" fmla="*/ 5304325 w 5786584"/>
              <a:gd name="connsiteY3" fmla="*/ 2904288 h 2974596"/>
              <a:gd name="connsiteX4" fmla="*/ 5504226 w 5786584"/>
              <a:gd name="connsiteY4" fmla="*/ 2927805 h 2974596"/>
              <a:gd name="connsiteX0" fmla="*/ 142176 w 5786584"/>
              <a:gd name="connsiteY0" fmla="*/ 0 h 2974596"/>
              <a:gd name="connsiteX1" fmla="*/ 5786439 w 5786584"/>
              <a:gd name="connsiteY1" fmla="*/ 681979 h 2974596"/>
              <a:gd name="connsiteX2" fmla="*/ 1070 w 5786584"/>
              <a:gd name="connsiteY2" fmla="*/ 2069453 h 2974596"/>
              <a:gd name="connsiteX3" fmla="*/ 5304325 w 5786584"/>
              <a:gd name="connsiteY3" fmla="*/ 2904288 h 2974596"/>
              <a:gd name="connsiteX4" fmla="*/ 5504226 w 5786584"/>
              <a:gd name="connsiteY4" fmla="*/ 2927805 h 2974596"/>
              <a:gd name="connsiteX0" fmla="*/ 142176 w 5786584"/>
              <a:gd name="connsiteY0" fmla="*/ 14445 h 2989041"/>
              <a:gd name="connsiteX1" fmla="*/ 5786439 w 5786584"/>
              <a:gd name="connsiteY1" fmla="*/ 696424 h 2989041"/>
              <a:gd name="connsiteX2" fmla="*/ 1070 w 5786584"/>
              <a:gd name="connsiteY2" fmla="*/ 2083898 h 2989041"/>
              <a:gd name="connsiteX3" fmla="*/ 5304325 w 5786584"/>
              <a:gd name="connsiteY3" fmla="*/ 2918733 h 2989041"/>
              <a:gd name="connsiteX4" fmla="*/ 5504226 w 5786584"/>
              <a:gd name="connsiteY4" fmla="*/ 2942250 h 2989041"/>
              <a:gd name="connsiteX0" fmla="*/ 141123 w 5785531"/>
              <a:gd name="connsiteY0" fmla="*/ 14445 h 2989041"/>
              <a:gd name="connsiteX1" fmla="*/ 5785386 w 5785531"/>
              <a:gd name="connsiteY1" fmla="*/ 696424 h 2989041"/>
              <a:gd name="connsiteX2" fmla="*/ 17 w 5785531"/>
              <a:gd name="connsiteY2" fmla="*/ 2083898 h 2989041"/>
              <a:gd name="connsiteX3" fmla="*/ 5303272 w 5785531"/>
              <a:gd name="connsiteY3" fmla="*/ 2918733 h 2989041"/>
              <a:gd name="connsiteX4" fmla="*/ 5503173 w 5785531"/>
              <a:gd name="connsiteY4" fmla="*/ 2942250 h 2989041"/>
              <a:gd name="connsiteX0" fmla="*/ 141123 w 5933110"/>
              <a:gd name="connsiteY0" fmla="*/ 14445 h 3032465"/>
              <a:gd name="connsiteX1" fmla="*/ 5785386 w 5933110"/>
              <a:gd name="connsiteY1" fmla="*/ 696424 h 3032465"/>
              <a:gd name="connsiteX2" fmla="*/ 17 w 5933110"/>
              <a:gd name="connsiteY2" fmla="*/ 2083898 h 3032465"/>
              <a:gd name="connsiteX3" fmla="*/ 5303272 w 5933110"/>
              <a:gd name="connsiteY3" fmla="*/ 2918733 h 3032465"/>
              <a:gd name="connsiteX4" fmla="*/ 5832421 w 5933110"/>
              <a:gd name="connsiteY4" fmla="*/ 3024558 h 3032465"/>
              <a:gd name="connsiteX0" fmla="*/ 141123 w 6326392"/>
              <a:gd name="connsiteY0" fmla="*/ 14445 h 3447855"/>
              <a:gd name="connsiteX1" fmla="*/ 5785386 w 6326392"/>
              <a:gd name="connsiteY1" fmla="*/ 696424 h 3447855"/>
              <a:gd name="connsiteX2" fmla="*/ 17 w 6326392"/>
              <a:gd name="connsiteY2" fmla="*/ 2083898 h 3447855"/>
              <a:gd name="connsiteX3" fmla="*/ 5303272 w 6326392"/>
              <a:gd name="connsiteY3" fmla="*/ 2918733 h 3447855"/>
              <a:gd name="connsiteX4" fmla="*/ 6326294 w 6326392"/>
              <a:gd name="connsiteY4" fmla="*/ 3447855 h 3447855"/>
              <a:gd name="connsiteX0" fmla="*/ 142136 w 6327307"/>
              <a:gd name="connsiteY0" fmla="*/ 14445 h 3447855"/>
              <a:gd name="connsiteX1" fmla="*/ 5786399 w 6327307"/>
              <a:gd name="connsiteY1" fmla="*/ 696424 h 3447855"/>
              <a:gd name="connsiteX2" fmla="*/ 1030 w 6327307"/>
              <a:gd name="connsiteY2" fmla="*/ 2083898 h 3447855"/>
              <a:gd name="connsiteX3" fmla="*/ 6327307 w 6327307"/>
              <a:gd name="connsiteY3" fmla="*/ 3447855 h 3447855"/>
              <a:gd name="connsiteX0" fmla="*/ 141172 w 5785580"/>
              <a:gd name="connsiteY0" fmla="*/ 14445 h 3036316"/>
              <a:gd name="connsiteX1" fmla="*/ 5785435 w 5785580"/>
              <a:gd name="connsiteY1" fmla="*/ 696424 h 3036316"/>
              <a:gd name="connsiteX2" fmla="*/ 66 w 5785580"/>
              <a:gd name="connsiteY2" fmla="*/ 2083898 h 3036316"/>
              <a:gd name="connsiteX3" fmla="*/ 5667845 w 5785580"/>
              <a:gd name="connsiteY3" fmla="*/ 3036316 h 3036316"/>
              <a:gd name="connsiteX0" fmla="*/ 141172 w 5785580"/>
              <a:gd name="connsiteY0" fmla="*/ 14445 h 3059710"/>
              <a:gd name="connsiteX1" fmla="*/ 5785435 w 5785580"/>
              <a:gd name="connsiteY1" fmla="*/ 696424 h 3059710"/>
              <a:gd name="connsiteX2" fmla="*/ 66 w 5785580"/>
              <a:gd name="connsiteY2" fmla="*/ 2083898 h 3059710"/>
              <a:gd name="connsiteX3" fmla="*/ 5667845 w 5785580"/>
              <a:gd name="connsiteY3" fmla="*/ 3036316 h 3059710"/>
              <a:gd name="connsiteX0" fmla="*/ 141117 w 5785525"/>
              <a:gd name="connsiteY0" fmla="*/ 14445 h 3149655"/>
              <a:gd name="connsiteX1" fmla="*/ 5785380 w 5785525"/>
              <a:gd name="connsiteY1" fmla="*/ 696424 h 3149655"/>
              <a:gd name="connsiteX2" fmla="*/ 11 w 5785525"/>
              <a:gd name="connsiteY2" fmla="*/ 2083898 h 3149655"/>
              <a:gd name="connsiteX3" fmla="*/ 5667790 w 5785525"/>
              <a:gd name="connsiteY3" fmla="*/ 3036316 h 3149655"/>
              <a:gd name="connsiteX0" fmla="*/ 141203 w 5785611"/>
              <a:gd name="connsiteY0" fmla="*/ 14445 h 3095820"/>
              <a:gd name="connsiteX1" fmla="*/ 5785466 w 5785611"/>
              <a:gd name="connsiteY1" fmla="*/ 696424 h 3095820"/>
              <a:gd name="connsiteX2" fmla="*/ 97 w 5785611"/>
              <a:gd name="connsiteY2" fmla="*/ 2083898 h 3095820"/>
              <a:gd name="connsiteX3" fmla="*/ 5667876 w 5785611"/>
              <a:gd name="connsiteY3" fmla="*/ 3036316 h 3095820"/>
              <a:gd name="connsiteX0" fmla="*/ 141203 w 5785611"/>
              <a:gd name="connsiteY0" fmla="*/ 14445 h 3042282"/>
              <a:gd name="connsiteX1" fmla="*/ 5785466 w 5785611"/>
              <a:gd name="connsiteY1" fmla="*/ 696424 h 3042282"/>
              <a:gd name="connsiteX2" fmla="*/ 97 w 5785611"/>
              <a:gd name="connsiteY2" fmla="*/ 2083898 h 3042282"/>
              <a:gd name="connsiteX3" fmla="*/ 5667876 w 5785611"/>
              <a:gd name="connsiteY3" fmla="*/ 3036316 h 3042282"/>
              <a:gd name="connsiteX0" fmla="*/ 787932 w 6436434"/>
              <a:gd name="connsiteY0" fmla="*/ 0 h 3025516"/>
              <a:gd name="connsiteX1" fmla="*/ 6432195 w 6436434"/>
              <a:gd name="connsiteY1" fmla="*/ 681979 h 3025516"/>
              <a:gd name="connsiteX2" fmla="*/ 88 w 6436434"/>
              <a:gd name="connsiteY2" fmla="*/ 2010662 h 3025516"/>
              <a:gd name="connsiteX3" fmla="*/ 6314605 w 6436434"/>
              <a:gd name="connsiteY3" fmla="*/ 3021871 h 3025516"/>
              <a:gd name="connsiteX0" fmla="*/ 791145 w 7226626"/>
              <a:gd name="connsiteY0" fmla="*/ 0 h 3022388"/>
              <a:gd name="connsiteX1" fmla="*/ 7223253 w 7226626"/>
              <a:gd name="connsiteY1" fmla="*/ 764287 h 3022388"/>
              <a:gd name="connsiteX2" fmla="*/ 3301 w 7226626"/>
              <a:gd name="connsiteY2" fmla="*/ 2010662 h 3022388"/>
              <a:gd name="connsiteX3" fmla="*/ 6317818 w 7226626"/>
              <a:gd name="connsiteY3" fmla="*/ 3021871 h 3022388"/>
              <a:gd name="connsiteX0" fmla="*/ 791145 w 7225241"/>
              <a:gd name="connsiteY0" fmla="*/ 0 h 3022388"/>
              <a:gd name="connsiteX1" fmla="*/ 7223253 w 7225241"/>
              <a:gd name="connsiteY1" fmla="*/ 764287 h 3022388"/>
              <a:gd name="connsiteX2" fmla="*/ 3301 w 7225241"/>
              <a:gd name="connsiteY2" fmla="*/ 2010662 h 3022388"/>
              <a:gd name="connsiteX3" fmla="*/ 6317818 w 7225241"/>
              <a:gd name="connsiteY3" fmla="*/ 3021871 h 3022388"/>
              <a:gd name="connsiteX0" fmla="*/ 15059 w 7223253"/>
              <a:gd name="connsiteY0" fmla="*/ 0 h 3057663"/>
              <a:gd name="connsiteX1" fmla="*/ 7223253 w 7223253"/>
              <a:gd name="connsiteY1" fmla="*/ 799562 h 3057663"/>
              <a:gd name="connsiteX2" fmla="*/ 3301 w 7223253"/>
              <a:gd name="connsiteY2" fmla="*/ 2045937 h 3057663"/>
              <a:gd name="connsiteX3" fmla="*/ 6317818 w 7223253"/>
              <a:gd name="connsiteY3" fmla="*/ 3057146 h 3057663"/>
              <a:gd name="connsiteX0" fmla="*/ 11763 w 7219957"/>
              <a:gd name="connsiteY0" fmla="*/ 0 h 3116420"/>
              <a:gd name="connsiteX1" fmla="*/ 7219957 w 7219957"/>
              <a:gd name="connsiteY1" fmla="*/ 799562 h 3116420"/>
              <a:gd name="connsiteX2" fmla="*/ 5 w 7219957"/>
              <a:gd name="connsiteY2" fmla="*/ 2045937 h 3116420"/>
              <a:gd name="connsiteX3" fmla="*/ 7184679 w 7219957"/>
              <a:gd name="connsiteY3" fmla="*/ 3115938 h 3116420"/>
              <a:gd name="connsiteX0" fmla="*/ 11763 w 7220005"/>
              <a:gd name="connsiteY0" fmla="*/ 0 h 3116420"/>
              <a:gd name="connsiteX1" fmla="*/ 7219957 w 7220005"/>
              <a:gd name="connsiteY1" fmla="*/ 799562 h 3116420"/>
              <a:gd name="connsiteX2" fmla="*/ 5 w 7220005"/>
              <a:gd name="connsiteY2" fmla="*/ 2045937 h 3116420"/>
              <a:gd name="connsiteX3" fmla="*/ 7184679 w 7220005"/>
              <a:gd name="connsiteY3" fmla="*/ 3115938 h 3116420"/>
              <a:gd name="connsiteX0" fmla="*/ 11763 w 7220005"/>
              <a:gd name="connsiteY0" fmla="*/ 0 h 3124889"/>
              <a:gd name="connsiteX1" fmla="*/ 7219957 w 7220005"/>
              <a:gd name="connsiteY1" fmla="*/ 799562 h 3124889"/>
              <a:gd name="connsiteX2" fmla="*/ 5 w 7220005"/>
              <a:gd name="connsiteY2" fmla="*/ 2045937 h 3124889"/>
              <a:gd name="connsiteX3" fmla="*/ 7184679 w 7220005"/>
              <a:gd name="connsiteY3" fmla="*/ 3115938 h 3124889"/>
              <a:gd name="connsiteX0" fmla="*/ 4 w 7219957"/>
              <a:gd name="connsiteY0" fmla="*/ 0 h 3066097"/>
              <a:gd name="connsiteX1" fmla="*/ 7219957 w 7219957"/>
              <a:gd name="connsiteY1" fmla="*/ 740770 h 3066097"/>
              <a:gd name="connsiteX2" fmla="*/ 5 w 7219957"/>
              <a:gd name="connsiteY2" fmla="*/ 1987145 h 3066097"/>
              <a:gd name="connsiteX3" fmla="*/ 7184679 w 7219957"/>
              <a:gd name="connsiteY3" fmla="*/ 3057146 h 3066097"/>
              <a:gd name="connsiteX0" fmla="*/ 4 w 7219957"/>
              <a:gd name="connsiteY0" fmla="*/ 6 h 3066103"/>
              <a:gd name="connsiteX1" fmla="*/ 7219957 w 7219957"/>
              <a:gd name="connsiteY1" fmla="*/ 740776 h 3066103"/>
              <a:gd name="connsiteX2" fmla="*/ 5 w 7219957"/>
              <a:gd name="connsiteY2" fmla="*/ 1987151 h 3066103"/>
              <a:gd name="connsiteX3" fmla="*/ 7184679 w 7219957"/>
              <a:gd name="connsiteY3" fmla="*/ 3057152 h 3066103"/>
              <a:gd name="connsiteX0" fmla="*/ 0 w 7231712"/>
              <a:gd name="connsiteY0" fmla="*/ 9 h 2995557"/>
              <a:gd name="connsiteX1" fmla="*/ 7231712 w 7231712"/>
              <a:gd name="connsiteY1" fmla="*/ 670230 h 2995557"/>
              <a:gd name="connsiteX2" fmla="*/ 11760 w 7231712"/>
              <a:gd name="connsiteY2" fmla="*/ 1916605 h 2995557"/>
              <a:gd name="connsiteX3" fmla="*/ 7196434 w 7231712"/>
              <a:gd name="connsiteY3" fmla="*/ 2986606 h 2995557"/>
              <a:gd name="connsiteX0" fmla="*/ 0 w 7232249"/>
              <a:gd name="connsiteY0" fmla="*/ 5857 h 3001405"/>
              <a:gd name="connsiteX1" fmla="*/ 7231712 w 7232249"/>
              <a:gd name="connsiteY1" fmla="*/ 676078 h 3001405"/>
              <a:gd name="connsiteX2" fmla="*/ 11760 w 7232249"/>
              <a:gd name="connsiteY2" fmla="*/ 1922453 h 3001405"/>
              <a:gd name="connsiteX3" fmla="*/ 7196434 w 7232249"/>
              <a:gd name="connsiteY3" fmla="*/ 2992454 h 3001405"/>
              <a:gd name="connsiteX0" fmla="*/ 0 w 7231854"/>
              <a:gd name="connsiteY0" fmla="*/ 101506 h 3097054"/>
              <a:gd name="connsiteX1" fmla="*/ 7231712 w 7231854"/>
              <a:gd name="connsiteY1" fmla="*/ 771727 h 3097054"/>
              <a:gd name="connsiteX2" fmla="*/ 11760 w 7231854"/>
              <a:gd name="connsiteY2" fmla="*/ 2018102 h 3097054"/>
              <a:gd name="connsiteX3" fmla="*/ 7196434 w 7231854"/>
              <a:gd name="connsiteY3" fmla="*/ 3088103 h 3097054"/>
            </a:gdLst>
            <a:ahLst/>
            <a:cxnLst>
              <a:cxn ang="0">
                <a:pos x="connsiteX0" y="connsiteY0"/>
              </a:cxn>
              <a:cxn ang="0">
                <a:pos x="connsiteX1" y="connsiteY1"/>
              </a:cxn>
              <a:cxn ang="0">
                <a:pos x="connsiteX2" y="connsiteY2"/>
              </a:cxn>
              <a:cxn ang="0">
                <a:pos x="connsiteX3" y="connsiteY3"/>
              </a:cxn>
            </a:cxnLst>
            <a:rect l="l" t="t" r="r" b="b"/>
            <a:pathLst>
              <a:path w="7231854" h="3097054">
                <a:moveTo>
                  <a:pt x="0" y="101506"/>
                </a:moveTo>
                <a:cubicBezTo>
                  <a:pt x="2939720" y="99547"/>
                  <a:pt x="7194475" y="-382542"/>
                  <a:pt x="7231712" y="771727"/>
                </a:cubicBezTo>
                <a:cubicBezTo>
                  <a:pt x="7268949" y="1925996"/>
                  <a:pt x="17640" y="855994"/>
                  <a:pt x="11760" y="2018102"/>
                </a:cubicBezTo>
                <a:cubicBezTo>
                  <a:pt x="5880" y="3180210"/>
                  <a:pt x="5796148" y="3109660"/>
                  <a:pt x="7196434" y="3088103"/>
                </a:cubicBezTo>
              </a:path>
            </a:pathLst>
          </a:custGeom>
          <a:ln w="38100" cmpd="sng">
            <a:solidFill>
              <a:schemeClr val="accent1"/>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1E5155"/>
              </a:solidFill>
            </a:endParaRPr>
          </a:p>
        </p:txBody>
      </p:sp>
      <p:pic>
        <p:nvPicPr>
          <p:cNvPr id="6" name="Picture 4"/>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sharpenSoften amount="100000"/>
                    </a14:imgEffect>
                    <a14:imgEffect>
                      <a14:brightnessContrast bright="-100000" contrast="100000"/>
                    </a14:imgEffect>
                  </a14:imgLayer>
                </a14:imgProps>
              </a:ext>
            </a:extLst>
          </a:blip>
          <a:stretch>
            <a:fillRect/>
          </a:stretch>
        </p:blipFill>
        <p:spPr>
          <a:xfrm>
            <a:off x="2971363" y="1853248"/>
            <a:ext cx="1428988" cy="1071741"/>
          </a:xfrm>
          <a:prstGeom prst="rect">
            <a:avLst/>
          </a:prstGeom>
          <a:noFill/>
        </p:spPr>
      </p:pic>
      <p:pic>
        <p:nvPicPr>
          <p:cNvPr id="7" name="Picture 18" descr="Data-mining.png"/>
          <p:cNvPicPr>
            <a:picLocks noChangeAspect="1"/>
          </p:cNvPicPr>
          <p:nvPr/>
        </p:nvPicPr>
        <p:blipFill rotWithShape="1">
          <a:blip r:embed="rId5">
            <a:duotone>
              <a:schemeClr val="accent1">
                <a:shade val="45000"/>
                <a:satMod val="135000"/>
              </a:schemeClr>
              <a:prstClr val="white"/>
            </a:duotone>
            <a:extLst>
              <a:ext uri="{28A0092B-C50C-407E-A947-70E740481C1C}">
                <a14:useLocalDpi xmlns:a14="http://schemas.microsoft.com/office/drawing/2010/main" val="0"/>
              </a:ext>
            </a:extLst>
          </a:blip>
          <a:srcRect l="12647" t="13323" r="6190" b="18194"/>
          <a:stretch/>
        </p:blipFill>
        <p:spPr>
          <a:xfrm>
            <a:off x="2830457" y="3176418"/>
            <a:ext cx="1710797" cy="1082641"/>
          </a:xfrm>
          <a:prstGeom prst="rect">
            <a:avLst/>
          </a:prstGeom>
          <a:noFill/>
        </p:spPr>
      </p:pic>
      <p:pic>
        <p:nvPicPr>
          <p:cNvPr id="8" name="Picture 21" descr="Gears.png"/>
          <p:cNvPicPr>
            <a:picLocks noChangeAspect="1"/>
          </p:cNvPicPr>
          <p:nvPr/>
        </p:nvPicPr>
        <p:blipFill>
          <a:blip r:embed="rId6"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4812119" y="4686073"/>
            <a:ext cx="1443521" cy="1082641"/>
          </a:xfrm>
          <a:prstGeom prst="rect">
            <a:avLst/>
          </a:prstGeom>
        </p:spPr>
      </p:pic>
      <p:pic>
        <p:nvPicPr>
          <p:cNvPr id="9" name="Picture 23" descr="Untitled Diagram (1).png"/>
          <p:cNvPicPr>
            <a:picLocks noChangeAspect="1"/>
          </p:cNvPicPr>
          <p:nvPr/>
        </p:nvPicPr>
        <p:blipFill>
          <a:blip r:embed="rId7">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800503" y="1853248"/>
            <a:ext cx="2234972" cy="1042815"/>
          </a:xfrm>
          <a:prstGeom prst="rect">
            <a:avLst/>
          </a:prstGeom>
        </p:spPr>
      </p:pic>
      <p:pic>
        <p:nvPicPr>
          <p:cNvPr id="10" name="Picture 24" descr="Gears.png"/>
          <p:cNvPicPr>
            <a:picLocks noChangeAspect="1"/>
          </p:cNvPicPr>
          <p:nvPr/>
        </p:nvPicPr>
        <p:blipFill>
          <a:blip r:embed="rId6"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7196228" y="3187318"/>
            <a:ext cx="1443521" cy="1082641"/>
          </a:xfrm>
          <a:prstGeom prst="rect">
            <a:avLst/>
          </a:prstGeom>
        </p:spPr>
      </p:pic>
      <p:pic>
        <p:nvPicPr>
          <p:cNvPr id="11" name="Picture 25" descr="ekeko46.png"/>
          <p:cNvPicPr>
            <a:picLocks noChangeAspect="1"/>
          </p:cNvPicPr>
          <p:nvPr/>
        </p:nvPicPr>
        <p:blipFill>
          <a:blip r:embed="rId8">
            <a:duotone>
              <a:schemeClr val="accent1">
                <a:shade val="45000"/>
                <a:satMod val="135000"/>
              </a:schemeClr>
              <a:prstClr val="white"/>
            </a:duotone>
            <a:extLst>
              <a:ext uri="{BEBA8EAE-BF5A-486C-A8C5-ECC9F3942E4B}">
                <a14:imgProps xmlns:a14="http://schemas.microsoft.com/office/drawing/2010/main">
                  <a14:imgLayer r:embed="rId9">
                    <a14:imgEffect>
                      <a14:sharpenSoften amount="100000"/>
                    </a14:imgEffect>
                    <a14:imgEffect>
                      <a14:colorTemperature colorTemp="11500"/>
                    </a14:imgEffect>
                    <a14:imgEffect>
                      <a14:saturation sat="400000"/>
                    </a14:imgEffect>
                    <a14:imgEffect>
                      <a14:brightnessContrast bright="-76000" contrast="-11000"/>
                    </a14:imgEffect>
                  </a14:imgLayer>
                </a14:imgProps>
              </a:ext>
              <a:ext uri="{28A0092B-C50C-407E-A947-70E740481C1C}">
                <a14:useLocalDpi xmlns:a14="http://schemas.microsoft.com/office/drawing/2010/main" val="0"/>
              </a:ext>
            </a:extLst>
          </a:blip>
          <a:stretch>
            <a:fillRect/>
          </a:stretch>
        </p:blipFill>
        <p:spPr>
          <a:xfrm>
            <a:off x="5348472" y="5017341"/>
            <a:ext cx="1242047" cy="1093541"/>
          </a:xfrm>
          <a:prstGeom prst="rect">
            <a:avLst/>
          </a:prstGeom>
        </p:spPr>
      </p:pic>
      <p:sp>
        <p:nvSpPr>
          <p:cNvPr id="3" name="Tijdelijke aanduiding voor dianummer 2"/>
          <p:cNvSpPr>
            <a:spLocks noGrp="1"/>
          </p:cNvSpPr>
          <p:nvPr>
            <p:ph type="sldNum" sz="quarter" idx="12"/>
          </p:nvPr>
        </p:nvSpPr>
        <p:spPr/>
        <p:txBody>
          <a:bodyPr/>
          <a:lstStyle/>
          <a:p>
            <a:fld id="{D57F1E4F-1CFF-5643-939E-02111984F565}" type="slidenum">
              <a:rPr lang="en-US" smtClean="0"/>
              <a:t>14</a:t>
            </a:fld>
            <a:endParaRPr lang="en-US" dirty="0"/>
          </a:p>
        </p:txBody>
      </p:sp>
    </p:spTree>
    <p:extLst>
      <p:ext uri="{BB962C8B-B14F-4D97-AF65-F5344CB8AC3E}">
        <p14:creationId xmlns:p14="http://schemas.microsoft.com/office/powerpoint/2010/main" val="38904074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z="2800" dirty="0" smtClean="0"/>
              <a:t>Approach</a:t>
            </a:r>
            <a:r>
              <a:rPr lang="nl-NL" sz="3600" dirty="0"/>
              <a:t/>
            </a:r>
            <a:br>
              <a:rPr lang="nl-NL" sz="3600" dirty="0"/>
            </a:br>
            <a:r>
              <a:rPr lang="nl-NL" sz="3600" dirty="0" smtClean="0"/>
              <a:t>Change </a:t>
            </a:r>
            <a:r>
              <a:rPr lang="nl-NL" sz="3600" dirty="0" err="1"/>
              <a:t>D</a:t>
            </a:r>
            <a:r>
              <a:rPr lang="nl-NL" sz="3600" dirty="0" err="1" smtClean="0"/>
              <a:t>istilling</a:t>
            </a:r>
            <a:endParaRPr lang="nl-NL" dirty="0"/>
          </a:p>
        </p:txBody>
      </p:sp>
      <p:pic>
        <p:nvPicPr>
          <p:cNvPr id="5" name="Picture 4"/>
          <p:cNvPicPr>
            <a:picLocks noChangeAspect="1"/>
          </p:cNvPicPr>
          <p:nvPr/>
        </p:nvPicPr>
        <p:blipFill>
          <a:blip r:embed="rId3">
            <a:alphaModFix amt="74000"/>
            <a:duotone>
              <a:schemeClr val="accent4">
                <a:shade val="45000"/>
                <a:satMod val="135000"/>
              </a:schemeClr>
              <a:prstClr val="white"/>
            </a:duotone>
            <a:extLst>
              <a:ext uri="{BEBA8EAE-BF5A-486C-A8C5-ECC9F3942E4B}">
                <a14:imgProps xmlns:a14="http://schemas.microsoft.com/office/drawing/2010/main">
                  <a14:imgLayer r:embed="rId4">
                    <a14:imgEffect>
                      <a14:sharpenSoften amount="100000"/>
                    </a14:imgEffect>
                  </a14:imgLayer>
                </a14:imgProps>
              </a:ext>
            </a:extLst>
          </a:blip>
          <a:stretch>
            <a:fillRect/>
          </a:stretch>
        </p:blipFill>
        <p:spPr>
          <a:xfrm>
            <a:off x="6096000" y="4716583"/>
            <a:ext cx="5791200" cy="1471850"/>
          </a:xfrm>
          <a:prstGeom prst="rect">
            <a:avLst/>
          </a:prstGeom>
          <a:ln>
            <a:solidFill>
              <a:schemeClr val="tx1"/>
            </a:solidFill>
          </a:ln>
        </p:spPr>
      </p:pic>
      <p:sp>
        <p:nvSpPr>
          <p:cNvPr id="6" name="TextBox 5"/>
          <p:cNvSpPr txBox="1"/>
          <p:nvPr/>
        </p:nvSpPr>
        <p:spPr>
          <a:xfrm>
            <a:off x="646111" y="1868925"/>
            <a:ext cx="4525848" cy="369332"/>
          </a:xfrm>
          <a:prstGeom prst="rect">
            <a:avLst/>
          </a:prstGeom>
          <a:noFill/>
        </p:spPr>
        <p:txBody>
          <a:bodyPr wrap="none" rtlCol="0">
            <a:spAutoFit/>
          </a:bodyPr>
          <a:lstStyle/>
          <a:p>
            <a:r>
              <a:rPr lang="en-US" dirty="0" smtClean="0"/>
              <a:t>(update, </a:t>
            </a:r>
            <a:r>
              <a:rPr lang="en-US" dirty="0"/>
              <a:t>&lt;SimpleName</a:t>
            </a:r>
            <a:r>
              <a:rPr lang="en-US" dirty="0" smtClean="0"/>
              <a:t>, getDistance&gt;) </a:t>
            </a:r>
            <a:endParaRPr lang="en-US" dirty="0"/>
          </a:p>
        </p:txBody>
      </p:sp>
      <p:sp>
        <p:nvSpPr>
          <p:cNvPr id="7" name="TextBox 6"/>
          <p:cNvSpPr txBox="1"/>
          <p:nvPr/>
        </p:nvSpPr>
        <p:spPr>
          <a:xfrm>
            <a:off x="646111" y="2569411"/>
            <a:ext cx="4096757" cy="2031325"/>
          </a:xfrm>
          <a:prstGeom prst="rect">
            <a:avLst/>
          </a:prstGeom>
          <a:noFill/>
        </p:spPr>
        <p:txBody>
          <a:bodyPr wrap="none" rtlCol="0">
            <a:spAutoFit/>
          </a:bodyPr>
          <a:lstStyle/>
          <a:p>
            <a:r>
              <a:rPr lang="en-US" dirty="0" smtClean="0"/>
              <a:t>(add, </a:t>
            </a:r>
            <a:r>
              <a:rPr lang="en-US" dirty="0"/>
              <a:t>&lt;SimpleName</a:t>
            </a:r>
            <a:r>
              <a:rPr lang="en-US" dirty="0" smtClean="0"/>
              <a:t>, p1&gt;)</a:t>
            </a:r>
          </a:p>
          <a:p>
            <a:r>
              <a:rPr lang="en-US" dirty="0" smtClean="0"/>
              <a:t>(add, </a:t>
            </a:r>
            <a:r>
              <a:rPr lang="en-US" dirty="0"/>
              <a:t>&lt;SimpleName</a:t>
            </a:r>
            <a:r>
              <a:rPr lang="en-US" dirty="0" smtClean="0"/>
              <a:t>, equals&gt;)</a:t>
            </a:r>
          </a:p>
          <a:p>
            <a:r>
              <a:rPr lang="en-US" dirty="0" smtClean="0"/>
              <a:t>(add, </a:t>
            </a:r>
            <a:r>
              <a:rPr lang="en-US" dirty="0"/>
              <a:t>&lt;SimpleName</a:t>
            </a:r>
            <a:r>
              <a:rPr lang="en-US" dirty="0" smtClean="0"/>
              <a:t>, p2&gt;)</a:t>
            </a:r>
          </a:p>
          <a:p>
            <a:r>
              <a:rPr lang="en-US" dirty="0" smtClean="0"/>
              <a:t>(add, </a:t>
            </a:r>
            <a:r>
              <a:rPr lang="en-US" dirty="0"/>
              <a:t>&lt;MethodInv</a:t>
            </a:r>
            <a:r>
              <a:rPr lang="en-US" dirty="0" smtClean="0"/>
              <a:t>, p1.equals(p2)&gt;</a:t>
            </a:r>
          </a:p>
          <a:p>
            <a:r>
              <a:rPr lang="en-US" dirty="0" smtClean="0"/>
              <a:t>(add, </a:t>
            </a:r>
            <a:r>
              <a:rPr lang="en-US" dirty="0"/>
              <a:t>&lt;NumberLiteral</a:t>
            </a:r>
            <a:r>
              <a:rPr lang="en-US" dirty="0" smtClean="0"/>
              <a:t>, 0&gt;)</a:t>
            </a:r>
          </a:p>
          <a:p>
            <a:r>
              <a:rPr lang="en-US" dirty="0" smtClean="0"/>
              <a:t>(add, </a:t>
            </a:r>
            <a:r>
              <a:rPr lang="en-US" dirty="0"/>
              <a:t>&lt;ReturnStatement</a:t>
            </a:r>
            <a:r>
              <a:rPr lang="en-US" dirty="0" smtClean="0"/>
              <a:t>, return 0&gt;)</a:t>
            </a:r>
          </a:p>
          <a:p>
            <a:r>
              <a:rPr lang="en-US" dirty="0" smtClean="0"/>
              <a:t>(add, </a:t>
            </a:r>
            <a:r>
              <a:rPr lang="en-US" dirty="0"/>
              <a:t>&lt;IfStatement</a:t>
            </a:r>
            <a:r>
              <a:rPr lang="en-US" dirty="0" smtClean="0"/>
              <a:t>, if (…) …&gt;)</a:t>
            </a:r>
            <a:endParaRPr lang="en-US" dirty="0"/>
          </a:p>
        </p:txBody>
      </p:sp>
      <p:sp>
        <p:nvSpPr>
          <p:cNvPr id="8" name="TextBox 7"/>
          <p:cNvSpPr txBox="1"/>
          <p:nvPr/>
        </p:nvSpPr>
        <p:spPr>
          <a:xfrm>
            <a:off x="7932518" y="1853248"/>
            <a:ext cx="4236631" cy="2031325"/>
          </a:xfrm>
          <a:prstGeom prst="rect">
            <a:avLst/>
          </a:prstGeom>
          <a:noFill/>
        </p:spPr>
        <p:txBody>
          <a:bodyPr wrap="none" rtlCol="0">
            <a:spAutoFit/>
          </a:bodyPr>
          <a:lstStyle/>
          <a:p>
            <a:r>
              <a:rPr lang="en-US" dirty="0" smtClean="0"/>
              <a:t>(add, </a:t>
            </a:r>
            <a:r>
              <a:rPr lang="en-US" dirty="0"/>
              <a:t>&lt;SimpleName</a:t>
            </a:r>
            <a:r>
              <a:rPr lang="en-US" dirty="0" smtClean="0"/>
              <a:t>, o&gt;)</a:t>
            </a:r>
          </a:p>
          <a:p>
            <a:r>
              <a:rPr lang="en-US" dirty="0" smtClean="0"/>
              <a:t>(add, </a:t>
            </a:r>
            <a:r>
              <a:rPr lang="en-US" dirty="0"/>
              <a:t>&lt;</a:t>
            </a:r>
            <a:r>
              <a:rPr lang="en-US" dirty="0" smtClean="0"/>
              <a:t>SimpleName, equals&gt;)</a:t>
            </a:r>
          </a:p>
          <a:p>
            <a:r>
              <a:rPr lang="en-US" dirty="0" smtClean="0"/>
              <a:t>(add, </a:t>
            </a:r>
            <a:r>
              <a:rPr lang="en-US" dirty="0"/>
              <a:t>&lt;SimpleName</a:t>
            </a:r>
            <a:r>
              <a:rPr lang="en-US" dirty="0" smtClean="0"/>
              <a:t>, p&gt;)</a:t>
            </a:r>
          </a:p>
          <a:p>
            <a:r>
              <a:rPr lang="en-US" dirty="0" smtClean="0"/>
              <a:t>(add</a:t>
            </a:r>
            <a:r>
              <a:rPr lang="en-US" dirty="0"/>
              <a:t>, &lt;MethodInv</a:t>
            </a:r>
            <a:r>
              <a:rPr lang="en-US" dirty="0" smtClean="0"/>
              <a:t>, o.equals(p)&gt;</a:t>
            </a:r>
          </a:p>
          <a:p>
            <a:r>
              <a:rPr lang="en-US" dirty="0" smtClean="0"/>
              <a:t>(add, </a:t>
            </a:r>
            <a:r>
              <a:rPr lang="en-US" dirty="0"/>
              <a:t>&lt;NumberLiteral</a:t>
            </a:r>
            <a:r>
              <a:rPr lang="en-US" dirty="0" smtClean="0"/>
              <a:t>, 0&gt;)</a:t>
            </a:r>
          </a:p>
          <a:p>
            <a:r>
              <a:rPr lang="en-US" dirty="0" smtClean="0"/>
              <a:t>(add, </a:t>
            </a:r>
            <a:r>
              <a:rPr lang="en-US" dirty="0"/>
              <a:t>&lt;ReturnStatement</a:t>
            </a:r>
            <a:r>
              <a:rPr lang="en-US" dirty="0" smtClean="0"/>
              <a:t>, return 0&gt;)</a:t>
            </a:r>
          </a:p>
          <a:p>
            <a:r>
              <a:rPr lang="en-US" dirty="0" smtClean="0"/>
              <a:t>(add, </a:t>
            </a:r>
            <a:r>
              <a:rPr lang="en-US" dirty="0"/>
              <a:t>&lt;</a:t>
            </a:r>
            <a:r>
              <a:rPr lang="en-US" dirty="0" smtClean="0"/>
              <a:t>IfStatement,&lt;if (…) …&gt;)</a:t>
            </a:r>
            <a:endParaRPr lang="en-US" dirty="0"/>
          </a:p>
        </p:txBody>
      </p:sp>
      <p:sp>
        <p:nvSpPr>
          <p:cNvPr id="9" name="TextBox 8"/>
          <p:cNvSpPr txBox="1"/>
          <p:nvPr/>
        </p:nvSpPr>
        <p:spPr>
          <a:xfrm>
            <a:off x="0" y="6573442"/>
            <a:ext cx="12192000" cy="284558"/>
          </a:xfrm>
          <a:prstGeom prst="rect">
            <a:avLst/>
          </a:prstGeom>
          <a:noFill/>
        </p:spPr>
        <p:txBody>
          <a:bodyPr wrap="square" rtlCol="0">
            <a:normAutofit/>
          </a:bodyPr>
          <a:lstStyle/>
          <a:p>
            <a:pPr algn="just" defTabSz="457200">
              <a:defRPr/>
            </a:pPr>
            <a:r>
              <a:rPr lang="en-US" sz="1100" dirty="0"/>
              <a:t>Beat, F. et al. (2007). </a:t>
            </a:r>
            <a:r>
              <a:rPr lang="en-US" sz="1100" b="1" dirty="0"/>
              <a:t>Change Distilling: Tree Differencing for Fine-Grained Source Code Change Extraction</a:t>
            </a:r>
            <a:r>
              <a:rPr lang="en-US" sz="1100" dirty="0"/>
              <a:t>.  In IEEE Transactions on Software Engineering (pp. 725–743).</a:t>
            </a:r>
          </a:p>
          <a:p>
            <a:pPr algn="just"/>
            <a:endParaRPr lang="en-US" sz="1100" dirty="0"/>
          </a:p>
        </p:txBody>
      </p:sp>
      <p:cxnSp>
        <p:nvCxnSpPr>
          <p:cNvPr id="10" name="Rechte verbindingslijn met pijl 9"/>
          <p:cNvCxnSpPr/>
          <p:nvPr/>
        </p:nvCxnSpPr>
        <p:spPr>
          <a:xfrm flipH="1" flipV="1">
            <a:off x="9785684" y="4026568"/>
            <a:ext cx="566856" cy="17806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Rechte verbindingslijn met pijl 10"/>
          <p:cNvCxnSpPr/>
          <p:nvPr/>
        </p:nvCxnSpPr>
        <p:spPr>
          <a:xfrm flipH="1" flipV="1">
            <a:off x="4876800" y="2394578"/>
            <a:ext cx="1675439" cy="29711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Rechte verbindingslijn met pijl 12"/>
          <p:cNvCxnSpPr/>
          <p:nvPr/>
        </p:nvCxnSpPr>
        <p:spPr>
          <a:xfrm flipH="1" flipV="1">
            <a:off x="4074696" y="4716584"/>
            <a:ext cx="3176336" cy="12189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ijdelijke aanduiding voor dianummer 15"/>
          <p:cNvSpPr>
            <a:spLocks noGrp="1"/>
          </p:cNvSpPr>
          <p:nvPr>
            <p:ph type="sldNum" sz="quarter" idx="12"/>
          </p:nvPr>
        </p:nvSpPr>
        <p:spPr/>
        <p:txBody>
          <a:bodyPr/>
          <a:lstStyle/>
          <a:p>
            <a:fld id="{D57F1E4F-1CFF-5643-939E-02111984F565}" type="slidenum">
              <a:rPr lang="en-US" smtClean="0"/>
              <a:t>15</a:t>
            </a:fld>
            <a:endParaRPr lang="en-US" dirty="0"/>
          </a:p>
        </p:txBody>
      </p:sp>
    </p:spTree>
    <p:extLst>
      <p:ext uri="{BB962C8B-B14F-4D97-AF65-F5344CB8AC3E}">
        <p14:creationId xmlns:p14="http://schemas.microsoft.com/office/powerpoint/2010/main" val="3051973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z="2800" dirty="0" smtClean="0"/>
              <a:t>Approach</a:t>
            </a:r>
            <a:r>
              <a:rPr lang="nl-NL" sz="3600" dirty="0"/>
              <a:t/>
            </a:r>
            <a:br>
              <a:rPr lang="nl-NL" sz="3600" dirty="0"/>
            </a:br>
            <a:r>
              <a:rPr lang="nl-NL" sz="3600" dirty="0" smtClean="0"/>
              <a:t>Preprocessing: </a:t>
            </a:r>
            <a:r>
              <a:rPr lang="nl-NL" sz="3600" dirty="0" err="1"/>
              <a:t>G</a:t>
            </a:r>
            <a:r>
              <a:rPr lang="nl-NL" sz="3600" dirty="0" err="1" smtClean="0"/>
              <a:t>rouping</a:t>
            </a:r>
            <a:endParaRPr lang="nl-NL" dirty="0"/>
          </a:p>
        </p:txBody>
      </p:sp>
      <p:graphicFrame>
        <p:nvGraphicFramePr>
          <p:cNvPr id="6" name="Table 9"/>
          <p:cNvGraphicFramePr>
            <a:graphicFrameLocks noGrp="1"/>
          </p:cNvGraphicFramePr>
          <p:nvPr>
            <p:extLst>
              <p:ext uri="{D42A27DB-BD31-4B8C-83A1-F6EECF244321}">
                <p14:modId xmlns:p14="http://schemas.microsoft.com/office/powerpoint/2010/main" val="1384079421"/>
              </p:ext>
            </p:extLst>
          </p:nvPr>
        </p:nvGraphicFramePr>
        <p:xfrm>
          <a:off x="646111" y="1681937"/>
          <a:ext cx="10363203" cy="4712496"/>
        </p:xfrm>
        <a:graphic>
          <a:graphicData uri="http://schemas.openxmlformats.org/drawingml/2006/table">
            <a:tbl>
              <a:tblPr firstRow="1" bandRow="1">
                <a:tableStyleId>{2D5ABB26-0587-4C30-8999-92F81FD0307C}</a:tableStyleId>
              </a:tblPr>
              <a:tblGrid>
                <a:gridCol w="2472360"/>
                <a:gridCol w="7890843"/>
              </a:tblGrid>
              <a:tr h="414816">
                <a:tc>
                  <a:txBody>
                    <a:bodyPr/>
                    <a:lstStyle/>
                    <a:p>
                      <a:r>
                        <a:rPr lang="en-US" b="1" dirty="0" smtClean="0">
                          <a:solidFill>
                            <a:schemeClr val="bg2">
                              <a:lumMod val="60000"/>
                              <a:lumOff val="40000"/>
                            </a:schemeClr>
                          </a:solidFill>
                        </a:rPr>
                        <a:t>Group</a:t>
                      </a:r>
                      <a:endParaRPr lang="en-US" b="1" dirty="0">
                        <a:solidFill>
                          <a:schemeClr val="bg2">
                            <a:lumMod val="60000"/>
                            <a:lumOff val="40000"/>
                          </a:schemeClr>
                        </a:solidFill>
                      </a:endParaRPr>
                    </a:p>
                  </a:txBody>
                  <a:tcPr marL="121920" marR="121920">
                    <a:lnL w="12700" cap="flat" cmpd="sng" algn="ctr">
                      <a:noFill/>
                      <a:prstDash val="solid"/>
                      <a:round/>
                      <a:headEnd type="none" w="med" len="med"/>
                      <a:tailEnd type="none" w="med" len="med"/>
                    </a:lnL>
                    <a:lnR w="12700" cap="flat" cmpd="sng" algn="ctr">
                      <a:solidFill>
                        <a:prstClr val="black">
                          <a:lumMod val="65000"/>
                          <a:lumOff val="35000"/>
                        </a:prst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prstClr val="black">
                          <a:lumMod val="65000"/>
                          <a:lumOff val="35000"/>
                        </a:prstClr>
                      </a:solidFill>
                      <a:prstDash val="solid"/>
                      <a:round/>
                      <a:headEnd type="none" w="med" len="med"/>
                      <a:tailEnd type="none" w="med" len="med"/>
                    </a:lnB>
                  </a:tcPr>
                </a:tc>
                <a:tc>
                  <a:txBody>
                    <a:bodyPr/>
                    <a:lstStyle/>
                    <a:p>
                      <a:r>
                        <a:rPr lang="en-US" b="1" dirty="0" smtClean="0">
                          <a:solidFill>
                            <a:schemeClr val="bg2">
                              <a:lumMod val="60000"/>
                              <a:lumOff val="40000"/>
                            </a:schemeClr>
                          </a:solidFill>
                        </a:rPr>
                        <a:t>Changes</a:t>
                      </a:r>
                    </a:p>
                  </a:txBody>
                  <a:tcPr marL="121920" marR="121920">
                    <a:lnL w="12700" cap="flat" cmpd="sng" algn="ctr">
                      <a:solidFill>
                        <a:prstClr val="black">
                          <a:lumMod val="65000"/>
                          <a:lumOff val="35000"/>
                        </a:prst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prstClr val="black">
                          <a:lumMod val="65000"/>
                          <a:lumOff val="35000"/>
                        </a:prstClr>
                      </a:solidFill>
                      <a:prstDash val="solid"/>
                      <a:round/>
                      <a:headEnd type="none" w="med" len="med"/>
                      <a:tailEnd type="none" w="med" len="med"/>
                    </a:lnB>
                  </a:tcPr>
                </a:tc>
              </a:tr>
              <a:tr h="414816">
                <a:tc>
                  <a:txBody>
                    <a:bodyPr/>
                    <a:lstStyle/>
                    <a:p>
                      <a:r>
                        <a:rPr lang="en-US" dirty="0" smtClean="0">
                          <a:solidFill>
                            <a:schemeClr val="tx1"/>
                          </a:solidFill>
                        </a:rPr>
                        <a:t>getDistance()</a:t>
                      </a:r>
                      <a:endParaRPr lang="en-US" dirty="0">
                        <a:solidFill>
                          <a:schemeClr val="tx1"/>
                        </a:solidFill>
                      </a:endParaRPr>
                    </a:p>
                  </a:txBody>
                  <a:tcPr marL="121920" marR="121920">
                    <a:lnL w="12700" cap="flat" cmpd="sng" algn="ctr">
                      <a:noFill/>
                      <a:prstDash val="solid"/>
                      <a:round/>
                      <a:headEnd type="none" w="med" len="med"/>
                      <a:tailEnd type="none" w="med" len="med"/>
                    </a:lnL>
                    <a:lnR w="12700" cap="flat" cmpd="sng" algn="ctr">
                      <a:solidFill>
                        <a:prstClr val="black">
                          <a:lumMod val="65000"/>
                          <a:lumOff val="35000"/>
                        </a:prstClr>
                      </a:solidFill>
                      <a:prstDash val="solid"/>
                      <a:round/>
                      <a:headEnd type="none" w="med" len="med"/>
                      <a:tailEnd type="none" w="med" len="med"/>
                    </a:lnR>
                    <a:lnT w="12700" cap="flat" cmpd="sng" algn="ctr">
                      <a:solidFill>
                        <a:prstClr val="black">
                          <a:lumMod val="65000"/>
                          <a:lumOff val="35000"/>
                        </a:prstClr>
                      </a:solidFill>
                      <a:prstDash val="solid"/>
                      <a:round/>
                      <a:headEnd type="none" w="med" len="med"/>
                      <a:tailEnd type="none" w="med" len="med"/>
                    </a:lnT>
                    <a:lnB w="12700" cap="flat" cmpd="sng" algn="ctr">
                      <a:solidFill>
                        <a:prstClr val="black">
                          <a:lumMod val="65000"/>
                          <a:lumOff val="35000"/>
                        </a:prstClr>
                      </a:solidFill>
                      <a:prstDash val="solid"/>
                      <a:round/>
                      <a:headEnd type="none" w="med" len="med"/>
                      <a:tailEnd type="none" w="med" len="med"/>
                    </a:lnB>
                  </a:tcPr>
                </a:tc>
                <a:tc>
                  <a:txBody>
                    <a:bodyPr/>
                    <a:lstStyle/>
                    <a:p>
                      <a:r>
                        <a:rPr lang="en-US" dirty="0" smtClean="0">
                          <a:solidFill>
                            <a:schemeClr val="tx1"/>
                          </a:solidFill>
                        </a:rPr>
                        <a:t>(update, &lt;SimpleName, getDistance&gt;) </a:t>
                      </a:r>
                    </a:p>
                    <a:p>
                      <a:r>
                        <a:rPr lang="en-US" dirty="0" smtClean="0">
                          <a:solidFill>
                            <a:schemeClr val="tx1"/>
                          </a:solidFill>
                        </a:rPr>
                        <a:t>(add, &lt;SimpleName, p1&gt;)</a:t>
                      </a:r>
                    </a:p>
                    <a:p>
                      <a:r>
                        <a:rPr lang="en-US" dirty="0" smtClean="0">
                          <a:solidFill>
                            <a:schemeClr val="tx1"/>
                          </a:solidFill>
                        </a:rPr>
                        <a:t>(add, &lt;SimpleName, equals&gt;)</a:t>
                      </a:r>
                    </a:p>
                    <a:p>
                      <a:r>
                        <a:rPr lang="en-US" dirty="0" smtClean="0">
                          <a:solidFill>
                            <a:schemeClr val="tx1"/>
                          </a:solidFill>
                        </a:rPr>
                        <a:t>(add, &lt;SimpleName, p2&gt;)</a:t>
                      </a:r>
                    </a:p>
                    <a:p>
                      <a:r>
                        <a:rPr lang="en-US" dirty="0" smtClean="0">
                          <a:solidFill>
                            <a:schemeClr val="tx1"/>
                          </a:solidFill>
                        </a:rPr>
                        <a:t>(add, &lt;MethodInv, p1.equals(p2)&gt;)</a:t>
                      </a:r>
                    </a:p>
                    <a:p>
                      <a:r>
                        <a:rPr lang="en-US" dirty="0" smtClean="0">
                          <a:solidFill>
                            <a:schemeClr val="tx1"/>
                          </a:solidFill>
                        </a:rPr>
                        <a:t>(add, &lt;NumberLiteral,</a:t>
                      </a:r>
                      <a:r>
                        <a:rPr lang="en-US" baseline="0" dirty="0" smtClean="0">
                          <a:solidFill>
                            <a:schemeClr val="tx1"/>
                          </a:solidFill>
                        </a:rPr>
                        <a:t> </a:t>
                      </a:r>
                      <a:r>
                        <a:rPr lang="en-US" dirty="0" smtClean="0">
                          <a:solidFill>
                            <a:schemeClr val="tx1"/>
                          </a:solidFill>
                        </a:rPr>
                        <a:t>0&gt;)</a:t>
                      </a:r>
                    </a:p>
                    <a:p>
                      <a:r>
                        <a:rPr lang="en-US" dirty="0" smtClean="0">
                          <a:solidFill>
                            <a:schemeClr val="tx1"/>
                          </a:solidFill>
                        </a:rPr>
                        <a:t>(add, &lt;ReturnStatement, return 0&gt;)</a:t>
                      </a:r>
                    </a:p>
                    <a:p>
                      <a:r>
                        <a:rPr lang="en-US" dirty="0" smtClean="0">
                          <a:solidFill>
                            <a:schemeClr val="tx1"/>
                          </a:solidFill>
                        </a:rPr>
                        <a:t>(add, &lt;IfStatement, if (…) …&gt;)</a:t>
                      </a:r>
                    </a:p>
                  </a:txBody>
                  <a:tcPr marL="121920" marR="121920">
                    <a:lnL w="12700" cap="flat" cmpd="sng" algn="ctr">
                      <a:solidFill>
                        <a:prstClr val="black">
                          <a:lumMod val="65000"/>
                          <a:lumOff val="35000"/>
                        </a:prst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prstClr val="black">
                          <a:lumMod val="65000"/>
                          <a:lumOff val="35000"/>
                        </a:prstClr>
                      </a:solidFill>
                      <a:prstDash val="solid"/>
                      <a:round/>
                      <a:headEnd type="none" w="med" len="med"/>
                      <a:tailEnd type="none" w="med" len="med"/>
                    </a:lnT>
                    <a:lnB w="12700" cap="flat" cmpd="sng" algn="ctr">
                      <a:solidFill>
                        <a:prstClr val="black">
                          <a:lumMod val="65000"/>
                          <a:lumOff val="35000"/>
                        </a:prstClr>
                      </a:solidFill>
                      <a:prstDash val="solid"/>
                      <a:round/>
                      <a:headEnd type="none" w="med" len="med"/>
                      <a:tailEnd type="none" w="med" len="med"/>
                    </a:lnB>
                  </a:tcPr>
                </a:tc>
              </a:tr>
              <a:tr h="667236">
                <a:tc>
                  <a:txBody>
                    <a:bodyPr/>
                    <a:lstStyle/>
                    <a:p>
                      <a:r>
                        <a:rPr lang="en-US" dirty="0" smtClean="0">
                          <a:solidFill>
                            <a:schemeClr val="tx1"/>
                          </a:solidFill>
                        </a:rPr>
                        <a:t>computeDirection()</a:t>
                      </a:r>
                      <a:endParaRPr lang="en-US" dirty="0">
                        <a:solidFill>
                          <a:schemeClr val="tx1"/>
                        </a:solidFill>
                      </a:endParaRPr>
                    </a:p>
                  </a:txBody>
                  <a:tcPr marL="121920" marR="121920">
                    <a:lnL w="12700" cap="flat" cmpd="sng" algn="ctr">
                      <a:noFill/>
                      <a:prstDash val="solid"/>
                      <a:round/>
                      <a:headEnd type="none" w="med" len="med"/>
                      <a:tailEnd type="none" w="med" len="med"/>
                    </a:lnL>
                    <a:lnR w="12700" cap="flat" cmpd="sng" algn="ctr">
                      <a:solidFill>
                        <a:prstClr val="black">
                          <a:lumMod val="65000"/>
                          <a:lumOff val="35000"/>
                        </a:prstClr>
                      </a:solidFill>
                      <a:prstDash val="solid"/>
                      <a:round/>
                      <a:headEnd type="none" w="med" len="med"/>
                      <a:tailEnd type="none" w="med" len="med"/>
                    </a:lnR>
                    <a:lnT w="12700" cap="flat" cmpd="sng" algn="ctr">
                      <a:solidFill>
                        <a:prstClr val="black">
                          <a:lumMod val="65000"/>
                          <a:lumOff val="35000"/>
                        </a:prstClr>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dirty="0" smtClean="0">
                          <a:solidFill>
                            <a:schemeClr val="tx1"/>
                          </a:solidFill>
                        </a:rPr>
                        <a:t>(add, &lt;SimpleName, o&gt;)</a:t>
                      </a:r>
                    </a:p>
                    <a:p>
                      <a:r>
                        <a:rPr lang="en-US" dirty="0" smtClean="0">
                          <a:solidFill>
                            <a:schemeClr val="tx1"/>
                          </a:solidFill>
                        </a:rPr>
                        <a:t>(add, &lt;SimpleName, equals&gt;)</a:t>
                      </a:r>
                    </a:p>
                    <a:p>
                      <a:r>
                        <a:rPr lang="en-US" dirty="0" smtClean="0">
                          <a:solidFill>
                            <a:schemeClr val="tx1"/>
                          </a:solidFill>
                        </a:rPr>
                        <a:t>(add, &lt;SimpleName, p&gt;)</a:t>
                      </a:r>
                    </a:p>
                    <a:p>
                      <a:r>
                        <a:rPr lang="en-US" dirty="0" smtClean="0">
                          <a:solidFill>
                            <a:schemeClr val="tx1"/>
                          </a:solidFill>
                        </a:rPr>
                        <a:t>(add, &lt;MethodInv, o.equals(p)&gt;)</a:t>
                      </a:r>
                    </a:p>
                    <a:p>
                      <a:r>
                        <a:rPr lang="en-US" dirty="0" smtClean="0">
                          <a:solidFill>
                            <a:schemeClr val="tx1"/>
                          </a:solidFill>
                        </a:rPr>
                        <a:t>(add, &lt;NumberLiteral, 0&gt;)</a:t>
                      </a:r>
                    </a:p>
                    <a:p>
                      <a:r>
                        <a:rPr lang="en-US" dirty="0" smtClean="0">
                          <a:solidFill>
                            <a:schemeClr val="tx1"/>
                          </a:solidFill>
                        </a:rPr>
                        <a:t>(add, &lt;ReturnStatement,</a:t>
                      </a:r>
                      <a:r>
                        <a:rPr lang="en-US" baseline="0" dirty="0" smtClean="0">
                          <a:solidFill>
                            <a:schemeClr val="tx1"/>
                          </a:solidFill>
                        </a:rPr>
                        <a:t> </a:t>
                      </a:r>
                      <a:r>
                        <a:rPr lang="en-US" dirty="0" smtClean="0">
                          <a:solidFill>
                            <a:schemeClr val="tx1"/>
                          </a:solidFill>
                        </a:rPr>
                        <a:t>return 0&gt;)</a:t>
                      </a:r>
                    </a:p>
                    <a:p>
                      <a:r>
                        <a:rPr lang="en-US" dirty="0" smtClean="0">
                          <a:solidFill>
                            <a:schemeClr val="tx1"/>
                          </a:solidFill>
                        </a:rPr>
                        <a:t>(add, &lt;IfStatement, if (…) …&gt;)</a:t>
                      </a:r>
                    </a:p>
                  </a:txBody>
                  <a:tcPr marL="121920" marR="121920">
                    <a:lnL w="12700" cap="flat" cmpd="sng" algn="ctr">
                      <a:solidFill>
                        <a:prstClr val="black">
                          <a:lumMod val="65000"/>
                          <a:lumOff val="35000"/>
                        </a:prst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prstClr val="black">
                          <a:lumMod val="65000"/>
                          <a:lumOff val="35000"/>
                        </a:prstClr>
                      </a:solidFill>
                      <a:prstDash val="solid"/>
                      <a:round/>
                      <a:headEnd type="none" w="med" len="med"/>
                      <a:tailEnd type="none" w="med" len="med"/>
                    </a:lnT>
                    <a:lnB w="12700" cap="flat" cmpd="sng" algn="ctr">
                      <a:noFill/>
                      <a:prstDash val="solid"/>
                      <a:round/>
                      <a:headEnd type="none" w="med" len="med"/>
                      <a:tailEnd type="none" w="med" len="med"/>
                    </a:lnB>
                  </a:tcPr>
                </a:tc>
              </a:tr>
            </a:tbl>
          </a:graphicData>
        </a:graphic>
      </p:graphicFrame>
      <p:sp>
        <p:nvSpPr>
          <p:cNvPr id="3" name="Tijdelijke aanduiding voor dianummer 2"/>
          <p:cNvSpPr>
            <a:spLocks noGrp="1"/>
          </p:cNvSpPr>
          <p:nvPr>
            <p:ph type="sldNum" sz="quarter" idx="12"/>
          </p:nvPr>
        </p:nvSpPr>
        <p:spPr/>
        <p:txBody>
          <a:bodyPr/>
          <a:lstStyle/>
          <a:p>
            <a:fld id="{D57F1E4F-1CFF-5643-939E-02111984F565}" type="slidenum">
              <a:rPr lang="en-US" smtClean="0"/>
              <a:t>16</a:t>
            </a:fld>
            <a:endParaRPr lang="en-US" dirty="0"/>
          </a:p>
        </p:txBody>
      </p:sp>
    </p:spTree>
    <p:extLst>
      <p:ext uri="{BB962C8B-B14F-4D97-AF65-F5344CB8AC3E}">
        <p14:creationId xmlns:p14="http://schemas.microsoft.com/office/powerpoint/2010/main" val="141115425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46111" y="452718"/>
            <a:ext cx="11690268" cy="1400530"/>
          </a:xfrm>
        </p:spPr>
        <p:txBody>
          <a:bodyPr/>
          <a:lstStyle/>
          <a:p>
            <a:r>
              <a:rPr lang="nl-NL" sz="2800" dirty="0" smtClean="0"/>
              <a:t>Approach</a:t>
            </a:r>
            <a:r>
              <a:rPr lang="nl-NL" sz="3600" dirty="0"/>
              <a:t/>
            </a:r>
            <a:br>
              <a:rPr lang="nl-NL" sz="3600" dirty="0"/>
            </a:br>
            <a:r>
              <a:rPr lang="nl-NL" sz="3600" dirty="0" smtClean="0"/>
              <a:t>Preprocessing: </a:t>
            </a:r>
            <a:r>
              <a:rPr lang="nl-NL" sz="3600" dirty="0" err="1" smtClean="0"/>
              <a:t>Equivalence</a:t>
            </a:r>
            <a:r>
              <a:rPr lang="nl-NL" sz="3600" dirty="0" smtClean="0"/>
              <a:t> </a:t>
            </a:r>
            <a:r>
              <a:rPr lang="nl-NL" sz="3600" dirty="0" err="1" smtClean="0"/>
              <a:t>Relation</a:t>
            </a:r>
            <a:r>
              <a:rPr lang="nl-NL" sz="3600" dirty="0" smtClean="0"/>
              <a:t> over Changes</a:t>
            </a:r>
            <a:endParaRPr lang="nl-NL" dirty="0"/>
          </a:p>
        </p:txBody>
      </p:sp>
      <p:sp>
        <p:nvSpPr>
          <p:cNvPr id="5" name="Tijdelijke aanduiding voor dianummer 4"/>
          <p:cNvSpPr>
            <a:spLocks noGrp="1"/>
          </p:cNvSpPr>
          <p:nvPr>
            <p:ph type="sldNum" sz="quarter" idx="12"/>
          </p:nvPr>
        </p:nvSpPr>
        <p:spPr/>
        <p:txBody>
          <a:bodyPr/>
          <a:lstStyle/>
          <a:p>
            <a:fld id="{D57F1E4F-1CFF-5643-939E-02111984F565}" type="slidenum">
              <a:rPr lang="en-US" smtClean="0"/>
              <a:t>17</a:t>
            </a:fld>
            <a:endParaRPr lang="en-US" dirty="0"/>
          </a:p>
        </p:txBody>
      </p:sp>
    </p:spTree>
    <p:extLst>
      <p:ext uri="{BB962C8B-B14F-4D97-AF65-F5344CB8AC3E}">
        <p14:creationId xmlns:p14="http://schemas.microsoft.com/office/powerpoint/2010/main" val="124343921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z="2800" dirty="0" smtClean="0"/>
              <a:t>Approach</a:t>
            </a:r>
            <a:r>
              <a:rPr lang="nl-NL" sz="3600" dirty="0"/>
              <a:t/>
            </a:r>
            <a:br>
              <a:rPr lang="nl-NL" sz="3600" dirty="0"/>
            </a:br>
            <a:r>
              <a:rPr lang="nl-NL" sz="3600" dirty="0" smtClean="0"/>
              <a:t>Preprocessing: </a:t>
            </a:r>
            <a:r>
              <a:rPr lang="nl-NL" sz="3600" dirty="0" err="1" smtClean="0"/>
              <a:t>Generalization</a:t>
            </a:r>
            <a:endParaRPr lang="nl-NL" dirty="0"/>
          </a:p>
        </p:txBody>
      </p:sp>
      <p:sp>
        <p:nvSpPr>
          <p:cNvPr id="3" name="Tekstvak 2"/>
          <p:cNvSpPr txBox="1"/>
          <p:nvPr/>
        </p:nvSpPr>
        <p:spPr>
          <a:xfrm>
            <a:off x="538710" y="5452508"/>
            <a:ext cx="4469493" cy="1200329"/>
          </a:xfrm>
          <a:prstGeom prst="rect">
            <a:avLst/>
          </a:prstGeom>
          <a:noFill/>
        </p:spPr>
        <p:txBody>
          <a:bodyPr wrap="none" rtlCol="0">
            <a:spAutoFit/>
          </a:bodyPr>
          <a:lstStyle/>
          <a:p>
            <a:r>
              <a:rPr lang="nl-NL" dirty="0" err="1" smtClean="0">
                <a:solidFill>
                  <a:schemeClr val="bg2">
                    <a:lumMod val="60000"/>
                    <a:lumOff val="40000"/>
                  </a:schemeClr>
                </a:solidFill>
              </a:rPr>
              <a:t>Required</a:t>
            </a:r>
            <a:r>
              <a:rPr lang="nl-NL" dirty="0" smtClean="0">
                <a:solidFill>
                  <a:schemeClr val="bg2">
                    <a:lumMod val="60000"/>
                    <a:lumOff val="40000"/>
                  </a:schemeClr>
                </a:solidFill>
              </a:rPr>
              <a:t> </a:t>
            </a:r>
            <a:r>
              <a:rPr lang="nl-NL" dirty="0" err="1" smtClean="0">
                <a:solidFill>
                  <a:schemeClr val="bg2">
                    <a:lumMod val="60000"/>
                    <a:lumOff val="40000"/>
                  </a:schemeClr>
                </a:solidFill>
              </a:rPr>
              <a:t>commonalities</a:t>
            </a:r>
            <a:r>
              <a:rPr lang="nl-NL" dirty="0" smtClean="0">
                <a:solidFill>
                  <a:schemeClr val="bg2">
                    <a:lumMod val="60000"/>
                    <a:lumOff val="40000"/>
                  </a:schemeClr>
                </a:solidFill>
              </a:rPr>
              <a:t>:</a:t>
            </a:r>
          </a:p>
          <a:p>
            <a:r>
              <a:rPr lang="nl-NL" dirty="0">
                <a:solidFill>
                  <a:schemeClr val="bg2">
                    <a:lumMod val="60000"/>
                    <a:lumOff val="40000"/>
                  </a:schemeClr>
                </a:solidFill>
              </a:rPr>
              <a:t> </a:t>
            </a:r>
            <a:r>
              <a:rPr lang="nl-NL" dirty="0" smtClean="0">
                <a:solidFill>
                  <a:schemeClr val="bg2">
                    <a:lumMod val="60000"/>
                    <a:lumOff val="40000"/>
                  </a:schemeClr>
                </a:solidFill>
              </a:rPr>
              <a:t>  - Same </a:t>
            </a:r>
            <a:r>
              <a:rPr lang="nl-NL" dirty="0" err="1" smtClean="0">
                <a:solidFill>
                  <a:schemeClr val="bg2">
                    <a:lumMod val="60000"/>
                    <a:lumOff val="40000"/>
                  </a:schemeClr>
                </a:solidFill>
              </a:rPr>
              <a:t>operation</a:t>
            </a:r>
            <a:endParaRPr lang="nl-NL" dirty="0" smtClean="0">
              <a:solidFill>
                <a:schemeClr val="bg2">
                  <a:lumMod val="60000"/>
                  <a:lumOff val="40000"/>
                </a:schemeClr>
              </a:solidFill>
            </a:endParaRPr>
          </a:p>
          <a:p>
            <a:r>
              <a:rPr lang="nl-NL" dirty="0">
                <a:solidFill>
                  <a:schemeClr val="bg2">
                    <a:lumMod val="60000"/>
                    <a:lumOff val="40000"/>
                  </a:schemeClr>
                </a:solidFill>
              </a:rPr>
              <a:t> </a:t>
            </a:r>
            <a:r>
              <a:rPr lang="nl-NL" dirty="0" smtClean="0">
                <a:solidFill>
                  <a:schemeClr val="bg2">
                    <a:lumMod val="60000"/>
                    <a:lumOff val="40000"/>
                  </a:schemeClr>
                </a:solidFill>
              </a:rPr>
              <a:t>  - At </a:t>
            </a:r>
            <a:r>
              <a:rPr lang="nl-NL" dirty="0" err="1" smtClean="0">
                <a:solidFill>
                  <a:schemeClr val="bg2">
                    <a:lumMod val="60000"/>
                    <a:lumOff val="40000"/>
                  </a:schemeClr>
                </a:solidFill>
              </a:rPr>
              <a:t>same</a:t>
            </a:r>
            <a:r>
              <a:rPr lang="nl-NL" dirty="0" smtClean="0">
                <a:solidFill>
                  <a:schemeClr val="bg2">
                    <a:lumMod val="60000"/>
                    <a:lumOff val="40000"/>
                  </a:schemeClr>
                </a:solidFill>
              </a:rPr>
              <a:t> </a:t>
            </a:r>
            <a:r>
              <a:rPr lang="nl-NL" dirty="0" err="1" smtClean="0">
                <a:solidFill>
                  <a:schemeClr val="bg2">
                    <a:lumMod val="60000"/>
                    <a:lumOff val="40000"/>
                  </a:schemeClr>
                </a:solidFill>
              </a:rPr>
              <a:t>location</a:t>
            </a:r>
            <a:r>
              <a:rPr lang="nl-NL" dirty="0" smtClean="0">
                <a:solidFill>
                  <a:schemeClr val="bg2">
                    <a:lumMod val="60000"/>
                    <a:lumOff val="40000"/>
                  </a:schemeClr>
                </a:solidFill>
              </a:rPr>
              <a:t> in </a:t>
            </a:r>
            <a:r>
              <a:rPr lang="nl-NL" dirty="0" err="1" smtClean="0">
                <a:solidFill>
                  <a:schemeClr val="bg2">
                    <a:lumMod val="60000"/>
                    <a:lumOff val="40000"/>
                  </a:schemeClr>
                </a:solidFill>
              </a:rPr>
              <a:t>group</a:t>
            </a:r>
            <a:endParaRPr lang="nl-NL" dirty="0" smtClean="0">
              <a:solidFill>
                <a:schemeClr val="bg2">
                  <a:lumMod val="60000"/>
                  <a:lumOff val="40000"/>
                </a:schemeClr>
              </a:solidFill>
            </a:endParaRPr>
          </a:p>
          <a:p>
            <a:r>
              <a:rPr lang="nl-NL" dirty="0">
                <a:solidFill>
                  <a:schemeClr val="bg2">
                    <a:lumMod val="60000"/>
                    <a:lumOff val="40000"/>
                  </a:schemeClr>
                </a:solidFill>
              </a:rPr>
              <a:t> </a:t>
            </a:r>
            <a:r>
              <a:rPr lang="nl-NL" dirty="0" smtClean="0">
                <a:solidFill>
                  <a:schemeClr val="bg2">
                    <a:lumMod val="60000"/>
                    <a:lumOff val="40000"/>
                  </a:schemeClr>
                </a:solidFill>
              </a:rPr>
              <a:t>  - </a:t>
            </a:r>
            <a:r>
              <a:rPr lang="nl-NL" dirty="0" err="1" smtClean="0">
                <a:solidFill>
                  <a:schemeClr val="bg2">
                    <a:lumMod val="60000"/>
                    <a:lumOff val="40000"/>
                  </a:schemeClr>
                </a:solidFill>
              </a:rPr>
              <a:t>Involving</a:t>
            </a:r>
            <a:r>
              <a:rPr lang="nl-NL" dirty="0" smtClean="0">
                <a:solidFill>
                  <a:schemeClr val="bg2">
                    <a:lumMod val="60000"/>
                    <a:lumOff val="40000"/>
                  </a:schemeClr>
                </a:solidFill>
              </a:rPr>
              <a:t> </a:t>
            </a:r>
            <a:r>
              <a:rPr lang="nl-NL" dirty="0" err="1" smtClean="0">
                <a:solidFill>
                  <a:schemeClr val="bg2">
                    <a:lumMod val="60000"/>
                    <a:lumOff val="40000"/>
                  </a:schemeClr>
                </a:solidFill>
              </a:rPr>
              <a:t>structurally</a:t>
            </a:r>
            <a:r>
              <a:rPr lang="nl-NL" dirty="0" smtClean="0">
                <a:solidFill>
                  <a:schemeClr val="bg2">
                    <a:lumMod val="60000"/>
                    <a:lumOff val="40000"/>
                  </a:schemeClr>
                </a:solidFill>
              </a:rPr>
              <a:t> </a:t>
            </a:r>
            <a:r>
              <a:rPr lang="nl-NL" dirty="0" err="1" smtClean="0">
                <a:solidFill>
                  <a:schemeClr val="bg2">
                    <a:lumMod val="60000"/>
                    <a:lumOff val="40000"/>
                  </a:schemeClr>
                </a:solidFill>
              </a:rPr>
              <a:t>equal</a:t>
            </a:r>
            <a:r>
              <a:rPr lang="nl-NL" dirty="0" smtClean="0">
                <a:solidFill>
                  <a:schemeClr val="bg2">
                    <a:lumMod val="60000"/>
                    <a:lumOff val="40000"/>
                  </a:schemeClr>
                </a:solidFill>
              </a:rPr>
              <a:t> </a:t>
            </a:r>
            <a:r>
              <a:rPr lang="nl-NL" dirty="0" err="1" smtClean="0">
                <a:solidFill>
                  <a:schemeClr val="bg2">
                    <a:lumMod val="60000"/>
                    <a:lumOff val="40000"/>
                  </a:schemeClr>
                </a:solidFill>
              </a:rPr>
              <a:t>subtrees</a:t>
            </a:r>
            <a:endParaRPr lang="nl-NL" dirty="0">
              <a:solidFill>
                <a:schemeClr val="bg2">
                  <a:lumMod val="60000"/>
                  <a:lumOff val="40000"/>
                </a:schemeClr>
              </a:solidFill>
            </a:endParaRPr>
          </a:p>
        </p:txBody>
      </p:sp>
      <p:pic>
        <p:nvPicPr>
          <p:cNvPr id="9" name="Picture 4"/>
          <p:cNvPicPr>
            <a:picLocks noChangeAspect="1"/>
          </p:cNvPicPr>
          <p:nvPr/>
        </p:nvPicPr>
        <p:blipFill>
          <a:blip r:embed="rId3">
            <a:alphaModFix amt="74000"/>
            <a:duotone>
              <a:schemeClr val="accent4">
                <a:shade val="45000"/>
                <a:satMod val="135000"/>
              </a:schemeClr>
              <a:prstClr val="white"/>
            </a:duotone>
            <a:extLst>
              <a:ext uri="{BEBA8EAE-BF5A-486C-A8C5-ECC9F3942E4B}">
                <a14:imgProps xmlns:a14="http://schemas.microsoft.com/office/drawing/2010/main">
                  <a14:imgLayer r:embed="rId4">
                    <a14:imgEffect>
                      <a14:sharpenSoften amount="100000"/>
                    </a14:imgEffect>
                  </a14:imgLayer>
                </a14:imgProps>
              </a:ext>
            </a:extLst>
          </a:blip>
          <a:stretch>
            <a:fillRect/>
          </a:stretch>
        </p:blipFill>
        <p:spPr>
          <a:xfrm>
            <a:off x="6096000" y="4716583"/>
            <a:ext cx="5791200" cy="1471850"/>
          </a:xfrm>
          <a:prstGeom prst="rect">
            <a:avLst/>
          </a:prstGeom>
          <a:ln>
            <a:solidFill>
              <a:schemeClr val="tx1"/>
            </a:solidFill>
          </a:ln>
        </p:spPr>
      </p:pic>
      <p:sp>
        <p:nvSpPr>
          <p:cNvPr id="10" name="TextBox 5"/>
          <p:cNvSpPr txBox="1"/>
          <p:nvPr/>
        </p:nvSpPr>
        <p:spPr>
          <a:xfrm>
            <a:off x="646111" y="1868925"/>
            <a:ext cx="3623108" cy="369332"/>
          </a:xfrm>
          <a:prstGeom prst="rect">
            <a:avLst/>
          </a:prstGeom>
          <a:noFill/>
        </p:spPr>
        <p:txBody>
          <a:bodyPr wrap="none" rtlCol="0">
            <a:spAutoFit/>
          </a:bodyPr>
          <a:lstStyle/>
          <a:p>
            <a:r>
              <a:rPr lang="en-US" dirty="0"/>
              <a:t>(update, #&lt;</a:t>
            </a:r>
            <a:r>
              <a:rPr lang="en-US" dirty="0" err="1"/>
              <a:t>SimpleName</a:t>
            </a:r>
            <a:r>
              <a:rPr lang="en-US" dirty="0">
                <a:solidFill>
                  <a:schemeClr val="bg1"/>
                </a:solidFill>
              </a:rPr>
              <a:t>, </a:t>
            </a:r>
            <a:r>
              <a:rPr lang="en-US" dirty="0">
                <a:solidFill>
                  <a:schemeClr val="tx2"/>
                </a:solidFill>
              </a:rPr>
              <a:t>…</a:t>
            </a:r>
            <a:r>
              <a:rPr lang="en-US" dirty="0"/>
              <a:t>&gt;) </a:t>
            </a:r>
            <a:endParaRPr lang="en-US" dirty="0"/>
          </a:p>
        </p:txBody>
      </p:sp>
      <p:sp>
        <p:nvSpPr>
          <p:cNvPr id="11" name="TextBox 6"/>
          <p:cNvSpPr txBox="1"/>
          <p:nvPr/>
        </p:nvSpPr>
        <p:spPr>
          <a:xfrm>
            <a:off x="646111" y="2569411"/>
            <a:ext cx="4362092" cy="2031325"/>
          </a:xfrm>
          <a:prstGeom prst="rect">
            <a:avLst/>
          </a:prstGeom>
          <a:noFill/>
        </p:spPr>
        <p:txBody>
          <a:bodyPr wrap="none" rtlCol="0">
            <a:spAutoFit/>
          </a:bodyPr>
          <a:lstStyle/>
          <a:p>
            <a:r>
              <a:rPr lang="en-US" dirty="0">
                <a:solidFill>
                  <a:schemeClr val="tx2"/>
                </a:solidFill>
              </a:rPr>
              <a:t>(add, #&lt;</a:t>
            </a:r>
            <a:r>
              <a:rPr lang="en-US" dirty="0" err="1">
                <a:solidFill>
                  <a:schemeClr val="tx2"/>
                </a:solidFill>
              </a:rPr>
              <a:t>SimpleName</a:t>
            </a:r>
            <a:r>
              <a:rPr lang="en-US" dirty="0">
                <a:solidFill>
                  <a:schemeClr val="tx2"/>
                </a:solidFill>
              </a:rPr>
              <a:t>, …&gt;)</a:t>
            </a:r>
          </a:p>
          <a:p>
            <a:r>
              <a:rPr lang="en-US" dirty="0">
                <a:solidFill>
                  <a:schemeClr val="tx2"/>
                </a:solidFill>
              </a:rPr>
              <a:t>(add, #&lt;</a:t>
            </a:r>
            <a:r>
              <a:rPr lang="en-US" dirty="0" err="1">
                <a:solidFill>
                  <a:schemeClr val="tx2"/>
                </a:solidFill>
              </a:rPr>
              <a:t>SimpleName</a:t>
            </a:r>
            <a:r>
              <a:rPr lang="en-US" dirty="0">
                <a:solidFill>
                  <a:schemeClr val="tx2"/>
                </a:solidFill>
              </a:rPr>
              <a:t>, …&gt;)</a:t>
            </a:r>
          </a:p>
          <a:p>
            <a:r>
              <a:rPr lang="en-US" dirty="0">
                <a:solidFill>
                  <a:schemeClr val="tx2"/>
                </a:solidFill>
              </a:rPr>
              <a:t>(add, #&lt;</a:t>
            </a:r>
            <a:r>
              <a:rPr lang="en-US" dirty="0" err="1">
                <a:solidFill>
                  <a:schemeClr val="tx2"/>
                </a:solidFill>
              </a:rPr>
              <a:t>SimpleName</a:t>
            </a:r>
            <a:r>
              <a:rPr lang="en-US" dirty="0">
                <a:solidFill>
                  <a:schemeClr val="tx2"/>
                </a:solidFill>
              </a:rPr>
              <a:t>, …&gt;)</a:t>
            </a:r>
          </a:p>
          <a:p>
            <a:r>
              <a:rPr lang="en-US" dirty="0">
                <a:solidFill>
                  <a:schemeClr val="tx2"/>
                </a:solidFill>
              </a:rPr>
              <a:t>(add, #&lt;</a:t>
            </a:r>
            <a:r>
              <a:rPr lang="en-US" dirty="0" err="1">
                <a:solidFill>
                  <a:schemeClr val="tx2"/>
                </a:solidFill>
              </a:rPr>
              <a:t>MethodInv</a:t>
            </a:r>
            <a:r>
              <a:rPr lang="en-US" dirty="0">
                <a:solidFill>
                  <a:schemeClr val="tx2"/>
                </a:solidFill>
              </a:rPr>
              <a:t>, …….(...)&gt;)</a:t>
            </a:r>
          </a:p>
          <a:p>
            <a:r>
              <a:rPr lang="en-US" dirty="0">
                <a:solidFill>
                  <a:schemeClr val="tx2"/>
                </a:solidFill>
              </a:rPr>
              <a:t>(add, #&lt;</a:t>
            </a:r>
            <a:r>
              <a:rPr lang="en-US" dirty="0" err="1">
                <a:solidFill>
                  <a:schemeClr val="tx2"/>
                </a:solidFill>
              </a:rPr>
              <a:t>NumberLiteral</a:t>
            </a:r>
            <a:r>
              <a:rPr lang="en-US" dirty="0">
                <a:solidFill>
                  <a:schemeClr val="tx2"/>
                </a:solidFill>
              </a:rPr>
              <a:t>, …&gt;)</a:t>
            </a:r>
          </a:p>
          <a:p>
            <a:r>
              <a:rPr lang="en-US" dirty="0">
                <a:solidFill>
                  <a:schemeClr val="tx2"/>
                </a:solidFill>
              </a:rPr>
              <a:t>(add, #&lt;</a:t>
            </a:r>
            <a:r>
              <a:rPr lang="en-US" dirty="0" err="1">
                <a:solidFill>
                  <a:schemeClr val="tx2"/>
                </a:solidFill>
              </a:rPr>
              <a:t>ReturnStatement</a:t>
            </a:r>
            <a:r>
              <a:rPr lang="en-US" dirty="0">
                <a:solidFill>
                  <a:schemeClr val="tx2"/>
                </a:solidFill>
              </a:rPr>
              <a:t>, return …&gt;)</a:t>
            </a:r>
          </a:p>
          <a:p>
            <a:r>
              <a:rPr lang="en-US" dirty="0">
                <a:solidFill>
                  <a:schemeClr val="tx2"/>
                </a:solidFill>
              </a:rPr>
              <a:t>(add, #&lt;</a:t>
            </a:r>
            <a:r>
              <a:rPr lang="en-US" dirty="0" err="1">
                <a:solidFill>
                  <a:schemeClr val="tx2"/>
                </a:solidFill>
              </a:rPr>
              <a:t>IfStatement</a:t>
            </a:r>
            <a:r>
              <a:rPr lang="en-US" dirty="0">
                <a:solidFill>
                  <a:schemeClr val="tx2"/>
                </a:solidFill>
              </a:rPr>
              <a:t>, if (…) …&gt;)</a:t>
            </a:r>
            <a:endParaRPr lang="en-US" dirty="0">
              <a:solidFill>
                <a:schemeClr val="tx2"/>
              </a:solidFill>
            </a:endParaRPr>
          </a:p>
        </p:txBody>
      </p:sp>
      <p:sp>
        <p:nvSpPr>
          <p:cNvPr id="12" name="TextBox 7"/>
          <p:cNvSpPr txBox="1"/>
          <p:nvPr/>
        </p:nvSpPr>
        <p:spPr>
          <a:xfrm>
            <a:off x="7932518" y="1853248"/>
            <a:ext cx="4362092" cy="2031325"/>
          </a:xfrm>
          <a:prstGeom prst="rect">
            <a:avLst/>
          </a:prstGeom>
          <a:noFill/>
        </p:spPr>
        <p:txBody>
          <a:bodyPr wrap="none" rtlCol="0">
            <a:spAutoFit/>
          </a:bodyPr>
          <a:lstStyle/>
          <a:p>
            <a:r>
              <a:rPr lang="en-US" dirty="0">
                <a:solidFill>
                  <a:schemeClr val="tx2"/>
                </a:solidFill>
              </a:rPr>
              <a:t>(add, #&lt;</a:t>
            </a:r>
            <a:r>
              <a:rPr lang="en-US" dirty="0" err="1">
                <a:solidFill>
                  <a:schemeClr val="tx2"/>
                </a:solidFill>
              </a:rPr>
              <a:t>SimpleName</a:t>
            </a:r>
            <a:r>
              <a:rPr lang="en-US" dirty="0">
                <a:solidFill>
                  <a:schemeClr val="tx2"/>
                </a:solidFill>
              </a:rPr>
              <a:t>, …&gt;)</a:t>
            </a:r>
          </a:p>
          <a:p>
            <a:r>
              <a:rPr lang="en-US" dirty="0">
                <a:solidFill>
                  <a:schemeClr val="tx2"/>
                </a:solidFill>
              </a:rPr>
              <a:t>(add, #&lt;</a:t>
            </a:r>
            <a:r>
              <a:rPr lang="en-US" dirty="0" err="1">
                <a:solidFill>
                  <a:schemeClr val="tx2"/>
                </a:solidFill>
              </a:rPr>
              <a:t>SimpleName</a:t>
            </a:r>
            <a:r>
              <a:rPr lang="en-US" dirty="0">
                <a:solidFill>
                  <a:schemeClr val="tx2"/>
                </a:solidFill>
              </a:rPr>
              <a:t>, …&gt;)</a:t>
            </a:r>
          </a:p>
          <a:p>
            <a:r>
              <a:rPr lang="en-US" dirty="0">
                <a:solidFill>
                  <a:schemeClr val="tx2"/>
                </a:solidFill>
              </a:rPr>
              <a:t>(add, #&lt;</a:t>
            </a:r>
            <a:r>
              <a:rPr lang="en-US" dirty="0" err="1">
                <a:solidFill>
                  <a:schemeClr val="tx2"/>
                </a:solidFill>
              </a:rPr>
              <a:t>SimpleName</a:t>
            </a:r>
            <a:r>
              <a:rPr lang="en-US" dirty="0">
                <a:solidFill>
                  <a:schemeClr val="tx2"/>
                </a:solidFill>
              </a:rPr>
              <a:t>, …&gt;)</a:t>
            </a:r>
          </a:p>
          <a:p>
            <a:r>
              <a:rPr lang="en-US" dirty="0">
                <a:solidFill>
                  <a:schemeClr val="tx2"/>
                </a:solidFill>
              </a:rPr>
              <a:t>(add, #&lt;</a:t>
            </a:r>
            <a:r>
              <a:rPr lang="en-US" dirty="0" err="1">
                <a:solidFill>
                  <a:schemeClr val="tx2"/>
                </a:solidFill>
              </a:rPr>
              <a:t>MethodInv</a:t>
            </a:r>
            <a:r>
              <a:rPr lang="en-US" dirty="0">
                <a:solidFill>
                  <a:schemeClr val="tx2"/>
                </a:solidFill>
              </a:rPr>
              <a:t>, ….…(…) &gt;)</a:t>
            </a:r>
          </a:p>
          <a:p>
            <a:r>
              <a:rPr lang="en-US" dirty="0">
                <a:solidFill>
                  <a:schemeClr val="tx2"/>
                </a:solidFill>
              </a:rPr>
              <a:t>(add, #&lt;</a:t>
            </a:r>
            <a:r>
              <a:rPr lang="en-US" dirty="0" err="1">
                <a:solidFill>
                  <a:schemeClr val="tx2"/>
                </a:solidFill>
              </a:rPr>
              <a:t>NumberLiteral</a:t>
            </a:r>
            <a:r>
              <a:rPr lang="en-US" dirty="0">
                <a:solidFill>
                  <a:schemeClr val="tx2"/>
                </a:solidFill>
              </a:rPr>
              <a:t>, …&gt;)</a:t>
            </a:r>
          </a:p>
          <a:p>
            <a:r>
              <a:rPr lang="en-US" dirty="0">
                <a:solidFill>
                  <a:schemeClr val="tx2"/>
                </a:solidFill>
              </a:rPr>
              <a:t>(add, #&lt;</a:t>
            </a:r>
            <a:r>
              <a:rPr lang="en-US" dirty="0" err="1">
                <a:solidFill>
                  <a:schemeClr val="tx2"/>
                </a:solidFill>
              </a:rPr>
              <a:t>ReturnStatement</a:t>
            </a:r>
            <a:r>
              <a:rPr lang="en-US" dirty="0">
                <a:solidFill>
                  <a:schemeClr val="tx2"/>
                </a:solidFill>
              </a:rPr>
              <a:t>, return …&gt;)</a:t>
            </a:r>
          </a:p>
          <a:p>
            <a:r>
              <a:rPr lang="en-US" dirty="0">
                <a:solidFill>
                  <a:schemeClr val="tx2"/>
                </a:solidFill>
              </a:rPr>
              <a:t>(add, #&lt;</a:t>
            </a:r>
            <a:r>
              <a:rPr lang="en-US" dirty="0" err="1">
                <a:solidFill>
                  <a:schemeClr val="tx2"/>
                </a:solidFill>
              </a:rPr>
              <a:t>IfStatement</a:t>
            </a:r>
            <a:r>
              <a:rPr lang="en-US" dirty="0">
                <a:solidFill>
                  <a:schemeClr val="tx2"/>
                </a:solidFill>
              </a:rPr>
              <a:t>, if (…) …&gt;)</a:t>
            </a:r>
            <a:endParaRPr lang="en-US" dirty="0">
              <a:solidFill>
                <a:schemeClr val="tx2"/>
              </a:solidFill>
            </a:endParaRPr>
          </a:p>
        </p:txBody>
      </p:sp>
      <p:cxnSp>
        <p:nvCxnSpPr>
          <p:cNvPr id="13" name="Rechte verbindingslijn met pijl 12"/>
          <p:cNvCxnSpPr/>
          <p:nvPr/>
        </p:nvCxnSpPr>
        <p:spPr>
          <a:xfrm flipH="1" flipV="1">
            <a:off x="9785684" y="4026568"/>
            <a:ext cx="566856" cy="17806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Rechte verbindingslijn met pijl 13"/>
          <p:cNvCxnSpPr>
            <a:endCxn id="10" idx="3"/>
          </p:cNvCxnSpPr>
          <p:nvPr/>
        </p:nvCxnSpPr>
        <p:spPr>
          <a:xfrm flipH="1" flipV="1">
            <a:off x="4269219" y="2053591"/>
            <a:ext cx="2283021" cy="33121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Rechte verbindingslijn met pijl 15"/>
          <p:cNvCxnSpPr/>
          <p:nvPr/>
        </p:nvCxnSpPr>
        <p:spPr>
          <a:xfrm flipH="1" flipV="1">
            <a:off x="4074696" y="4716584"/>
            <a:ext cx="3176336" cy="12189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ijdelijke aanduiding voor dianummer 16"/>
          <p:cNvSpPr>
            <a:spLocks noGrp="1"/>
          </p:cNvSpPr>
          <p:nvPr>
            <p:ph type="sldNum" sz="quarter" idx="12"/>
          </p:nvPr>
        </p:nvSpPr>
        <p:spPr/>
        <p:txBody>
          <a:bodyPr/>
          <a:lstStyle/>
          <a:p>
            <a:fld id="{D57F1E4F-1CFF-5643-939E-02111984F565}" type="slidenum">
              <a:rPr lang="en-US" smtClean="0"/>
              <a:t>18</a:t>
            </a:fld>
            <a:endParaRPr lang="en-US" dirty="0"/>
          </a:p>
        </p:txBody>
      </p:sp>
    </p:spTree>
    <p:extLst>
      <p:ext uri="{BB962C8B-B14F-4D97-AF65-F5344CB8AC3E}">
        <p14:creationId xmlns:p14="http://schemas.microsoft.com/office/powerpoint/2010/main" val="103451450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z="2800" dirty="0" smtClean="0"/>
              <a:t>Approach</a:t>
            </a:r>
            <a:r>
              <a:rPr lang="nl-NL" sz="3600" dirty="0"/>
              <a:t/>
            </a:r>
            <a:br>
              <a:rPr lang="nl-NL" sz="3600" dirty="0"/>
            </a:br>
            <a:r>
              <a:rPr lang="nl-NL" sz="3600" dirty="0" smtClean="0"/>
              <a:t>Frequent </a:t>
            </a:r>
            <a:r>
              <a:rPr lang="nl-NL" sz="3600" dirty="0" err="1"/>
              <a:t>I</a:t>
            </a:r>
            <a:r>
              <a:rPr lang="nl-NL" sz="3600" dirty="0" err="1" smtClean="0"/>
              <a:t>temset</a:t>
            </a:r>
            <a:r>
              <a:rPr lang="nl-NL" sz="3600" dirty="0" smtClean="0"/>
              <a:t> </a:t>
            </a:r>
            <a:r>
              <a:rPr lang="nl-NL" sz="3600" dirty="0" err="1"/>
              <a:t>M</a:t>
            </a:r>
            <a:r>
              <a:rPr lang="nl-NL" sz="3600" dirty="0" err="1" smtClean="0"/>
              <a:t>ining</a:t>
            </a:r>
            <a:endParaRPr lang="nl-NL" dirty="0"/>
          </a:p>
        </p:txBody>
      </p:sp>
      <p:graphicFrame>
        <p:nvGraphicFramePr>
          <p:cNvPr id="5" name="Table 5"/>
          <p:cNvGraphicFramePr>
            <a:graphicFrameLocks noGrp="1"/>
          </p:cNvGraphicFramePr>
          <p:nvPr>
            <p:extLst>
              <p:ext uri="{D42A27DB-BD31-4B8C-83A1-F6EECF244321}">
                <p14:modId xmlns:p14="http://schemas.microsoft.com/office/powerpoint/2010/main" val="1922018481"/>
              </p:ext>
            </p:extLst>
          </p:nvPr>
        </p:nvGraphicFramePr>
        <p:xfrm>
          <a:off x="754220" y="1853248"/>
          <a:ext cx="5580216" cy="3870884"/>
        </p:xfrm>
        <a:graphic>
          <a:graphicData uri="http://schemas.openxmlformats.org/drawingml/2006/table">
            <a:tbl>
              <a:tblPr firstRow="1" bandRow="1">
                <a:tableStyleId>{2D5ABB26-0587-4C30-8999-92F81FD0307C}</a:tableStyleId>
              </a:tblPr>
              <a:tblGrid>
                <a:gridCol w="1361018"/>
                <a:gridCol w="4219198"/>
              </a:tblGrid>
              <a:tr h="415524">
                <a:tc>
                  <a:txBody>
                    <a:bodyPr/>
                    <a:lstStyle/>
                    <a:p>
                      <a:r>
                        <a:rPr lang="en-US" sz="1400" b="1" smtClean="0">
                          <a:solidFill>
                            <a:schemeClr val="bg2">
                              <a:lumMod val="60000"/>
                              <a:lumOff val="40000"/>
                            </a:schemeClr>
                          </a:solidFill>
                        </a:rPr>
                        <a:t>Transaction</a:t>
                      </a:r>
                      <a:endParaRPr lang="en-US" sz="1400" b="1" dirty="0">
                        <a:solidFill>
                          <a:schemeClr val="bg2">
                            <a:lumMod val="60000"/>
                            <a:lumOff val="40000"/>
                          </a:schemeClr>
                        </a:solidFill>
                      </a:endParaRPr>
                    </a:p>
                  </a:txBody>
                  <a:tcPr marL="121920" marR="121920">
                    <a:lnL w="12700" cap="flat" cmpd="sng" algn="ctr">
                      <a:noFill/>
                      <a:prstDash val="solid"/>
                      <a:round/>
                      <a:headEnd type="none" w="med" len="med"/>
                      <a:tailEnd type="none" w="med" len="med"/>
                    </a:lnL>
                    <a:lnR w="12700" cap="flat" cmpd="sng" algn="ctr">
                      <a:solidFill>
                        <a:prstClr val="black">
                          <a:lumMod val="65000"/>
                          <a:lumOff val="35000"/>
                        </a:prst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prstClr val="black">
                          <a:lumMod val="65000"/>
                          <a:lumOff val="35000"/>
                        </a:prstClr>
                      </a:solidFill>
                      <a:prstDash val="solid"/>
                      <a:round/>
                      <a:headEnd type="none" w="med" len="med"/>
                      <a:tailEnd type="none" w="med" len="med"/>
                    </a:lnB>
                  </a:tcPr>
                </a:tc>
                <a:tc>
                  <a:txBody>
                    <a:bodyPr/>
                    <a:lstStyle/>
                    <a:p>
                      <a:r>
                        <a:rPr lang="en-US" sz="1400" b="1" smtClean="0">
                          <a:solidFill>
                            <a:schemeClr val="bg2">
                              <a:lumMod val="60000"/>
                              <a:lumOff val="40000"/>
                            </a:schemeClr>
                          </a:solidFill>
                        </a:rPr>
                        <a:t>Contents</a:t>
                      </a:r>
                      <a:endParaRPr lang="en-US" sz="1400" b="1" dirty="0" smtClean="0">
                        <a:solidFill>
                          <a:schemeClr val="bg2">
                            <a:lumMod val="60000"/>
                            <a:lumOff val="40000"/>
                          </a:schemeClr>
                        </a:solidFill>
                      </a:endParaRPr>
                    </a:p>
                  </a:txBody>
                  <a:tcPr marL="121920" marR="121920">
                    <a:lnL w="12700" cap="flat" cmpd="sng" algn="ctr">
                      <a:solidFill>
                        <a:prstClr val="black">
                          <a:lumMod val="65000"/>
                          <a:lumOff val="35000"/>
                        </a:prst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prstClr val="black">
                          <a:lumMod val="65000"/>
                          <a:lumOff val="35000"/>
                        </a:prstClr>
                      </a:solidFill>
                      <a:prstDash val="solid"/>
                      <a:round/>
                      <a:headEnd type="none" w="med" len="med"/>
                      <a:tailEnd type="none" w="med" len="med"/>
                    </a:lnB>
                  </a:tcPr>
                </a:tc>
              </a:tr>
              <a:tr h="1685643">
                <a:tc>
                  <a:txBody>
                    <a:bodyPr/>
                    <a:lstStyle/>
                    <a:p>
                      <a:r>
                        <a:rPr lang="en-US" sz="1400" smtClean="0"/>
                        <a:t>1</a:t>
                      </a:r>
                      <a:endParaRPr lang="en-US" sz="1400" dirty="0"/>
                    </a:p>
                  </a:txBody>
                  <a:tcPr marL="121920" marR="121920">
                    <a:lnL w="12700" cap="flat" cmpd="sng" algn="ctr">
                      <a:noFill/>
                      <a:prstDash val="solid"/>
                      <a:round/>
                      <a:headEnd type="none" w="med" len="med"/>
                      <a:tailEnd type="none" w="med" len="med"/>
                    </a:lnL>
                    <a:lnR w="12700" cap="flat" cmpd="sng" algn="ctr">
                      <a:solidFill>
                        <a:prstClr val="black">
                          <a:lumMod val="65000"/>
                          <a:lumOff val="35000"/>
                        </a:prstClr>
                      </a:solidFill>
                      <a:prstDash val="solid"/>
                      <a:round/>
                      <a:headEnd type="none" w="med" len="med"/>
                      <a:tailEnd type="none" w="med" len="med"/>
                    </a:lnR>
                    <a:lnT w="12700" cap="flat" cmpd="sng" algn="ctr">
                      <a:solidFill>
                        <a:prstClr val="black">
                          <a:lumMod val="65000"/>
                          <a:lumOff val="35000"/>
                        </a:prstClr>
                      </a:solidFill>
                      <a:prstDash val="solid"/>
                      <a:round/>
                      <a:headEnd type="none" w="med" len="med"/>
                      <a:tailEnd type="none" w="med" len="med"/>
                    </a:lnT>
                    <a:lnB w="12700" cap="flat" cmpd="sng" algn="ctr">
                      <a:solidFill>
                        <a:prstClr val="black">
                          <a:lumMod val="65000"/>
                          <a:lumOff val="35000"/>
                        </a:prstClr>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(update, #&lt;</a:t>
                      </a:r>
                      <a:r>
                        <a:rPr lang="en-US" sz="1400" dirty="0" err="1" smtClean="0"/>
                        <a:t>SimpleName</a:t>
                      </a:r>
                      <a:r>
                        <a:rPr lang="en-US" sz="1400" dirty="0" smtClean="0">
                          <a:solidFill>
                            <a:schemeClr val="bg1"/>
                          </a:solidFill>
                        </a:rPr>
                        <a:t>, </a:t>
                      </a:r>
                      <a:r>
                        <a:rPr lang="en-US" sz="1400" dirty="0" smtClean="0">
                          <a:solidFill>
                            <a:schemeClr val="tx2"/>
                          </a:solidFill>
                        </a:rPr>
                        <a:t>…</a:t>
                      </a:r>
                      <a:r>
                        <a:rPr lang="en-US" sz="1400" dirty="0" smtClean="0"/>
                        <a:t>&gt;) </a:t>
                      </a:r>
                      <a:endParaRPr lang="en-US" sz="1400" dirty="0" smtClean="0">
                        <a:solidFill>
                          <a:schemeClr val="tx2"/>
                        </a:solidFill>
                      </a:endParaRPr>
                    </a:p>
                    <a:p>
                      <a:r>
                        <a:rPr lang="en-US" sz="1400" dirty="0" smtClean="0">
                          <a:solidFill>
                            <a:schemeClr val="tx2"/>
                          </a:solidFill>
                        </a:rPr>
                        <a:t>(add, #&lt;</a:t>
                      </a:r>
                      <a:r>
                        <a:rPr lang="en-US" sz="1400" dirty="0" err="1" smtClean="0">
                          <a:solidFill>
                            <a:schemeClr val="tx2"/>
                          </a:solidFill>
                        </a:rPr>
                        <a:t>SimpleName</a:t>
                      </a:r>
                      <a:r>
                        <a:rPr lang="en-US" sz="1400" dirty="0" smtClean="0">
                          <a:solidFill>
                            <a:schemeClr val="tx2"/>
                          </a:solidFill>
                        </a:rPr>
                        <a:t>, …&gt;)</a:t>
                      </a:r>
                    </a:p>
                    <a:p>
                      <a:r>
                        <a:rPr lang="en-US" sz="1400" dirty="0" smtClean="0">
                          <a:solidFill>
                            <a:schemeClr val="tx2"/>
                          </a:solidFill>
                        </a:rPr>
                        <a:t>(add, #&lt;</a:t>
                      </a:r>
                      <a:r>
                        <a:rPr lang="en-US" sz="1400" dirty="0" err="1" smtClean="0">
                          <a:solidFill>
                            <a:schemeClr val="tx2"/>
                          </a:solidFill>
                        </a:rPr>
                        <a:t>SimpleName</a:t>
                      </a:r>
                      <a:r>
                        <a:rPr lang="en-US" sz="1400" dirty="0" smtClean="0">
                          <a:solidFill>
                            <a:schemeClr val="tx2"/>
                          </a:solidFill>
                        </a:rPr>
                        <a:t>, …&gt;)</a:t>
                      </a:r>
                    </a:p>
                    <a:p>
                      <a:r>
                        <a:rPr lang="en-US" sz="1400" dirty="0" smtClean="0">
                          <a:solidFill>
                            <a:schemeClr val="tx2"/>
                          </a:solidFill>
                        </a:rPr>
                        <a:t>(add, #&lt;</a:t>
                      </a:r>
                      <a:r>
                        <a:rPr lang="en-US" sz="1400" dirty="0" err="1" smtClean="0">
                          <a:solidFill>
                            <a:schemeClr val="tx2"/>
                          </a:solidFill>
                        </a:rPr>
                        <a:t>SimpleName</a:t>
                      </a:r>
                      <a:r>
                        <a:rPr lang="en-US" sz="1400" dirty="0" smtClean="0">
                          <a:solidFill>
                            <a:schemeClr val="tx2"/>
                          </a:solidFill>
                        </a:rPr>
                        <a:t>, …&gt;)</a:t>
                      </a:r>
                    </a:p>
                    <a:p>
                      <a:r>
                        <a:rPr lang="en-US" sz="1400" dirty="0" smtClean="0">
                          <a:solidFill>
                            <a:schemeClr val="tx2"/>
                          </a:solidFill>
                        </a:rPr>
                        <a:t>(add, #&lt;</a:t>
                      </a:r>
                      <a:r>
                        <a:rPr lang="en-US" sz="1400" dirty="0" err="1" smtClean="0">
                          <a:solidFill>
                            <a:schemeClr val="tx2"/>
                          </a:solidFill>
                        </a:rPr>
                        <a:t>MethodInv</a:t>
                      </a:r>
                      <a:r>
                        <a:rPr lang="en-US" sz="1400" dirty="0" smtClean="0">
                          <a:solidFill>
                            <a:schemeClr val="tx2"/>
                          </a:solidFill>
                        </a:rPr>
                        <a:t>, …….(...)&gt;)</a:t>
                      </a:r>
                    </a:p>
                    <a:p>
                      <a:r>
                        <a:rPr lang="en-US" sz="1400" dirty="0" smtClean="0">
                          <a:solidFill>
                            <a:schemeClr val="tx2"/>
                          </a:solidFill>
                        </a:rPr>
                        <a:t>(add, #&lt;</a:t>
                      </a:r>
                      <a:r>
                        <a:rPr lang="en-US" sz="1400" dirty="0" err="1" smtClean="0">
                          <a:solidFill>
                            <a:schemeClr val="tx2"/>
                          </a:solidFill>
                        </a:rPr>
                        <a:t>NumberLiteral</a:t>
                      </a:r>
                      <a:r>
                        <a:rPr lang="en-US" sz="1400" dirty="0" smtClean="0">
                          <a:solidFill>
                            <a:schemeClr val="tx2"/>
                          </a:solidFill>
                        </a:rPr>
                        <a:t>, …&gt;)</a:t>
                      </a:r>
                    </a:p>
                    <a:p>
                      <a:r>
                        <a:rPr lang="en-US" sz="1400" dirty="0" smtClean="0">
                          <a:solidFill>
                            <a:schemeClr val="tx2"/>
                          </a:solidFill>
                        </a:rPr>
                        <a:t>(add, #&lt;</a:t>
                      </a:r>
                      <a:r>
                        <a:rPr lang="en-US" sz="1400" dirty="0" err="1" smtClean="0">
                          <a:solidFill>
                            <a:schemeClr val="tx2"/>
                          </a:solidFill>
                        </a:rPr>
                        <a:t>ReturnStatement</a:t>
                      </a:r>
                      <a:r>
                        <a:rPr lang="en-US" sz="1400" dirty="0" smtClean="0">
                          <a:solidFill>
                            <a:schemeClr val="tx2"/>
                          </a:solidFill>
                        </a:rPr>
                        <a:t>, return …&gt;)</a:t>
                      </a:r>
                    </a:p>
                    <a:p>
                      <a:r>
                        <a:rPr lang="en-US" sz="1400" dirty="0" smtClean="0">
                          <a:solidFill>
                            <a:schemeClr val="tx2"/>
                          </a:solidFill>
                        </a:rPr>
                        <a:t>(add, #&lt;</a:t>
                      </a:r>
                      <a:r>
                        <a:rPr lang="en-US" sz="1400" dirty="0" err="1" smtClean="0">
                          <a:solidFill>
                            <a:schemeClr val="tx2"/>
                          </a:solidFill>
                        </a:rPr>
                        <a:t>IfStatement</a:t>
                      </a:r>
                      <a:r>
                        <a:rPr lang="en-US" sz="1400" dirty="0" smtClean="0">
                          <a:solidFill>
                            <a:schemeClr val="tx2"/>
                          </a:solidFill>
                        </a:rPr>
                        <a:t>, if (…) …&gt;)</a:t>
                      </a:r>
                      <a:endParaRPr lang="en-US" sz="1400" dirty="0">
                        <a:solidFill>
                          <a:schemeClr val="tx2"/>
                        </a:solidFill>
                      </a:endParaRPr>
                    </a:p>
                  </a:txBody>
                  <a:tcPr marL="121920" marR="121920">
                    <a:lnL w="12700" cap="flat" cmpd="sng" algn="ctr">
                      <a:solidFill>
                        <a:prstClr val="black">
                          <a:lumMod val="65000"/>
                          <a:lumOff val="35000"/>
                        </a:prst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prstClr val="black">
                          <a:lumMod val="65000"/>
                          <a:lumOff val="35000"/>
                        </a:prstClr>
                      </a:solidFill>
                      <a:prstDash val="solid"/>
                      <a:round/>
                      <a:headEnd type="none" w="med" len="med"/>
                      <a:tailEnd type="none" w="med" len="med"/>
                    </a:lnT>
                    <a:lnB w="12700" cap="flat" cmpd="sng" algn="ctr">
                      <a:solidFill>
                        <a:prstClr val="black">
                          <a:lumMod val="65000"/>
                          <a:lumOff val="35000"/>
                        </a:prstClr>
                      </a:solidFill>
                      <a:prstDash val="solid"/>
                      <a:round/>
                      <a:headEnd type="none" w="med" len="med"/>
                      <a:tailEnd type="none" w="med" len="med"/>
                    </a:lnB>
                  </a:tcPr>
                </a:tc>
              </a:tr>
              <a:tr h="1657040">
                <a:tc>
                  <a:txBody>
                    <a:bodyPr/>
                    <a:lstStyle/>
                    <a:p>
                      <a:r>
                        <a:rPr lang="en-US" sz="1400" smtClean="0"/>
                        <a:t>2</a:t>
                      </a:r>
                      <a:endParaRPr lang="en-US" sz="1400" dirty="0"/>
                    </a:p>
                  </a:txBody>
                  <a:tcPr marL="121920" marR="121920">
                    <a:lnL w="12700" cap="flat" cmpd="sng" algn="ctr">
                      <a:noFill/>
                      <a:prstDash val="solid"/>
                      <a:round/>
                      <a:headEnd type="none" w="med" len="med"/>
                      <a:tailEnd type="none" w="med" len="med"/>
                    </a:lnL>
                    <a:lnR w="12700" cap="flat" cmpd="sng" algn="ctr">
                      <a:solidFill>
                        <a:prstClr val="black">
                          <a:lumMod val="65000"/>
                          <a:lumOff val="35000"/>
                        </a:prstClr>
                      </a:solidFill>
                      <a:prstDash val="solid"/>
                      <a:round/>
                      <a:headEnd type="none" w="med" len="med"/>
                      <a:tailEnd type="none" w="med" len="med"/>
                    </a:lnR>
                    <a:lnT w="12700" cap="flat" cmpd="sng" algn="ctr">
                      <a:solidFill>
                        <a:prstClr val="black">
                          <a:lumMod val="65000"/>
                          <a:lumOff val="35000"/>
                        </a:prstClr>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1400" dirty="0" smtClean="0">
                          <a:solidFill>
                            <a:schemeClr val="tx2"/>
                          </a:solidFill>
                        </a:rPr>
                        <a:t>(add, #&lt;</a:t>
                      </a:r>
                      <a:r>
                        <a:rPr lang="en-US" sz="1400" dirty="0" err="1" smtClean="0">
                          <a:solidFill>
                            <a:schemeClr val="tx2"/>
                          </a:solidFill>
                        </a:rPr>
                        <a:t>SimpleName</a:t>
                      </a:r>
                      <a:r>
                        <a:rPr lang="en-US" sz="1400" dirty="0" smtClean="0">
                          <a:solidFill>
                            <a:schemeClr val="tx2"/>
                          </a:solidFill>
                        </a:rPr>
                        <a:t>, …&gt;)</a:t>
                      </a:r>
                    </a:p>
                    <a:p>
                      <a:r>
                        <a:rPr lang="en-US" sz="1400" dirty="0" smtClean="0">
                          <a:solidFill>
                            <a:schemeClr val="tx2"/>
                          </a:solidFill>
                        </a:rPr>
                        <a:t>(add, #&lt;</a:t>
                      </a:r>
                      <a:r>
                        <a:rPr lang="en-US" sz="1400" dirty="0" err="1" smtClean="0">
                          <a:solidFill>
                            <a:schemeClr val="tx2"/>
                          </a:solidFill>
                        </a:rPr>
                        <a:t>SimpleName</a:t>
                      </a:r>
                      <a:r>
                        <a:rPr lang="en-US" sz="1400" dirty="0" smtClean="0">
                          <a:solidFill>
                            <a:schemeClr val="tx2"/>
                          </a:solidFill>
                        </a:rPr>
                        <a:t>, …&gt;)</a:t>
                      </a:r>
                    </a:p>
                    <a:p>
                      <a:r>
                        <a:rPr lang="en-US" sz="1400" dirty="0" smtClean="0">
                          <a:solidFill>
                            <a:schemeClr val="tx2"/>
                          </a:solidFill>
                        </a:rPr>
                        <a:t>(add, #&lt;</a:t>
                      </a:r>
                      <a:r>
                        <a:rPr lang="en-US" sz="1400" dirty="0" err="1" smtClean="0">
                          <a:solidFill>
                            <a:schemeClr val="tx2"/>
                          </a:solidFill>
                        </a:rPr>
                        <a:t>SimpleName</a:t>
                      </a:r>
                      <a:r>
                        <a:rPr lang="en-US" sz="1400" dirty="0" smtClean="0">
                          <a:solidFill>
                            <a:schemeClr val="tx2"/>
                          </a:solidFill>
                        </a:rPr>
                        <a:t>, …&gt;)</a:t>
                      </a:r>
                    </a:p>
                    <a:p>
                      <a:r>
                        <a:rPr lang="en-US" sz="1400" dirty="0" smtClean="0">
                          <a:solidFill>
                            <a:schemeClr val="tx2"/>
                          </a:solidFill>
                        </a:rPr>
                        <a:t>(add, #&lt;</a:t>
                      </a:r>
                      <a:r>
                        <a:rPr lang="en-US" sz="1400" dirty="0" err="1" smtClean="0">
                          <a:solidFill>
                            <a:schemeClr val="tx2"/>
                          </a:solidFill>
                        </a:rPr>
                        <a:t>MethodInv</a:t>
                      </a:r>
                      <a:r>
                        <a:rPr lang="en-US" sz="1400" dirty="0" smtClean="0">
                          <a:solidFill>
                            <a:schemeClr val="tx2"/>
                          </a:solidFill>
                        </a:rPr>
                        <a:t>, ….…(…) &gt;)</a:t>
                      </a:r>
                    </a:p>
                    <a:p>
                      <a:r>
                        <a:rPr lang="en-US" sz="1400" dirty="0" smtClean="0">
                          <a:solidFill>
                            <a:schemeClr val="tx2"/>
                          </a:solidFill>
                        </a:rPr>
                        <a:t>(add, #&lt;</a:t>
                      </a:r>
                      <a:r>
                        <a:rPr lang="en-US" sz="1400" dirty="0" err="1" smtClean="0">
                          <a:solidFill>
                            <a:schemeClr val="tx2"/>
                          </a:solidFill>
                        </a:rPr>
                        <a:t>NumberLiteral</a:t>
                      </a:r>
                      <a:r>
                        <a:rPr lang="en-US" sz="1400" dirty="0" smtClean="0">
                          <a:solidFill>
                            <a:schemeClr val="tx2"/>
                          </a:solidFill>
                        </a:rPr>
                        <a:t>, …&gt;)</a:t>
                      </a:r>
                    </a:p>
                    <a:p>
                      <a:r>
                        <a:rPr lang="en-US" sz="1400" dirty="0" smtClean="0">
                          <a:solidFill>
                            <a:schemeClr val="tx2"/>
                          </a:solidFill>
                        </a:rPr>
                        <a:t>(add, #&lt;</a:t>
                      </a:r>
                      <a:r>
                        <a:rPr lang="en-US" sz="1400" dirty="0" err="1" smtClean="0">
                          <a:solidFill>
                            <a:schemeClr val="tx2"/>
                          </a:solidFill>
                        </a:rPr>
                        <a:t>ReturnStatement</a:t>
                      </a:r>
                      <a:r>
                        <a:rPr lang="en-US" sz="1400" dirty="0" smtClean="0">
                          <a:solidFill>
                            <a:schemeClr val="tx2"/>
                          </a:solidFill>
                        </a:rPr>
                        <a:t>, return …&gt;)</a:t>
                      </a:r>
                    </a:p>
                    <a:p>
                      <a:r>
                        <a:rPr lang="en-US" sz="1400" dirty="0" smtClean="0">
                          <a:solidFill>
                            <a:schemeClr val="tx2"/>
                          </a:solidFill>
                        </a:rPr>
                        <a:t>(add, #&lt;</a:t>
                      </a:r>
                      <a:r>
                        <a:rPr lang="en-US" sz="1400" dirty="0" err="1" smtClean="0">
                          <a:solidFill>
                            <a:schemeClr val="tx2"/>
                          </a:solidFill>
                        </a:rPr>
                        <a:t>IfStatement</a:t>
                      </a:r>
                      <a:r>
                        <a:rPr lang="en-US" sz="1400" dirty="0" smtClean="0">
                          <a:solidFill>
                            <a:schemeClr val="tx2"/>
                          </a:solidFill>
                        </a:rPr>
                        <a:t>, if (…) …&gt;)</a:t>
                      </a:r>
                      <a:endParaRPr lang="en-US" sz="1400" dirty="0">
                        <a:solidFill>
                          <a:schemeClr val="tx2"/>
                        </a:solidFill>
                      </a:endParaRPr>
                    </a:p>
                  </a:txBody>
                  <a:tcPr marL="121920" marR="121920">
                    <a:lnL w="12700" cap="flat" cmpd="sng" algn="ctr">
                      <a:solidFill>
                        <a:prstClr val="black">
                          <a:lumMod val="65000"/>
                          <a:lumOff val="35000"/>
                        </a:prst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prstClr val="black">
                          <a:lumMod val="65000"/>
                          <a:lumOff val="35000"/>
                        </a:prstClr>
                      </a:solidFill>
                      <a:prstDash val="solid"/>
                      <a:round/>
                      <a:headEnd type="none" w="med" len="med"/>
                      <a:tailEnd type="none" w="med" len="med"/>
                    </a:lnT>
                    <a:lnB w="12700" cap="flat" cmpd="sng" algn="ctr">
                      <a:noFill/>
                      <a:prstDash val="solid"/>
                      <a:round/>
                      <a:headEnd type="none" w="med" len="med"/>
                      <a:tailEnd type="none" w="med" len="med"/>
                    </a:lnB>
                  </a:tcPr>
                </a:tc>
              </a:tr>
            </a:tbl>
          </a:graphicData>
        </a:graphic>
      </p:graphicFrame>
      <p:sp>
        <p:nvSpPr>
          <p:cNvPr id="6" name="TextBox 2"/>
          <p:cNvSpPr txBox="1"/>
          <p:nvPr/>
        </p:nvSpPr>
        <p:spPr>
          <a:xfrm>
            <a:off x="7822508" y="2981128"/>
            <a:ext cx="3451327" cy="1815882"/>
          </a:xfrm>
          <a:prstGeom prst="rect">
            <a:avLst/>
          </a:prstGeom>
          <a:noFill/>
          <a:ln>
            <a:solidFill>
              <a:srgbClr val="B01513"/>
            </a:solidFill>
          </a:ln>
        </p:spPr>
        <p:txBody>
          <a:bodyPr wrap="square" rtlCol="0">
            <a:spAutoFit/>
          </a:bodyPr>
          <a:lstStyle/>
          <a:p>
            <a:r>
              <a:rPr lang="en-US" sz="1400" b="1" dirty="0" smtClean="0">
                <a:solidFill>
                  <a:schemeClr val="bg2">
                    <a:lumMod val="60000"/>
                    <a:lumOff val="40000"/>
                  </a:schemeClr>
                </a:solidFill>
              </a:rPr>
              <a:t>Frequent pattern (support=2)</a:t>
            </a:r>
          </a:p>
          <a:p>
            <a:r>
              <a:rPr lang="en-US" sz="1400" dirty="0">
                <a:solidFill>
                  <a:schemeClr val="tx2"/>
                </a:solidFill>
              </a:rPr>
              <a:t>(add, #&lt;</a:t>
            </a:r>
            <a:r>
              <a:rPr lang="en-US" sz="1400" dirty="0" err="1">
                <a:solidFill>
                  <a:schemeClr val="tx2"/>
                </a:solidFill>
              </a:rPr>
              <a:t>SimpleName</a:t>
            </a:r>
            <a:r>
              <a:rPr lang="en-US" sz="1400" dirty="0">
                <a:solidFill>
                  <a:schemeClr val="tx2"/>
                </a:solidFill>
              </a:rPr>
              <a:t>, …&gt;)</a:t>
            </a:r>
          </a:p>
          <a:p>
            <a:r>
              <a:rPr lang="en-US" sz="1400" dirty="0">
                <a:solidFill>
                  <a:schemeClr val="tx2"/>
                </a:solidFill>
              </a:rPr>
              <a:t>(add, #&lt;</a:t>
            </a:r>
            <a:r>
              <a:rPr lang="en-US" sz="1400" dirty="0" err="1">
                <a:solidFill>
                  <a:schemeClr val="tx2"/>
                </a:solidFill>
              </a:rPr>
              <a:t>SimpleName</a:t>
            </a:r>
            <a:r>
              <a:rPr lang="en-US" sz="1400" dirty="0">
                <a:solidFill>
                  <a:schemeClr val="tx2"/>
                </a:solidFill>
              </a:rPr>
              <a:t>, …&gt;)</a:t>
            </a:r>
          </a:p>
          <a:p>
            <a:r>
              <a:rPr lang="en-US" sz="1400" dirty="0">
                <a:solidFill>
                  <a:schemeClr val="tx2"/>
                </a:solidFill>
              </a:rPr>
              <a:t>(add, #&lt;</a:t>
            </a:r>
            <a:r>
              <a:rPr lang="en-US" sz="1400" dirty="0" err="1">
                <a:solidFill>
                  <a:schemeClr val="tx2"/>
                </a:solidFill>
              </a:rPr>
              <a:t>SimpleName</a:t>
            </a:r>
            <a:r>
              <a:rPr lang="en-US" sz="1400" dirty="0">
                <a:solidFill>
                  <a:schemeClr val="tx2"/>
                </a:solidFill>
              </a:rPr>
              <a:t>, …&gt;)</a:t>
            </a:r>
          </a:p>
          <a:p>
            <a:r>
              <a:rPr lang="en-US" sz="1400" dirty="0">
                <a:solidFill>
                  <a:schemeClr val="tx2"/>
                </a:solidFill>
              </a:rPr>
              <a:t>(add, #&lt;</a:t>
            </a:r>
            <a:r>
              <a:rPr lang="en-US" sz="1400" dirty="0" err="1">
                <a:solidFill>
                  <a:schemeClr val="tx2"/>
                </a:solidFill>
              </a:rPr>
              <a:t>MethodInv</a:t>
            </a:r>
            <a:r>
              <a:rPr lang="en-US" sz="1400" dirty="0">
                <a:solidFill>
                  <a:schemeClr val="tx2"/>
                </a:solidFill>
              </a:rPr>
              <a:t>, …….(...)&gt;)</a:t>
            </a:r>
          </a:p>
          <a:p>
            <a:r>
              <a:rPr lang="en-US" sz="1400" dirty="0">
                <a:solidFill>
                  <a:schemeClr val="tx2"/>
                </a:solidFill>
              </a:rPr>
              <a:t>(add, #&lt;</a:t>
            </a:r>
            <a:r>
              <a:rPr lang="en-US" sz="1400" dirty="0" err="1">
                <a:solidFill>
                  <a:schemeClr val="tx2"/>
                </a:solidFill>
              </a:rPr>
              <a:t>NumberLiteral</a:t>
            </a:r>
            <a:r>
              <a:rPr lang="en-US" sz="1400" dirty="0">
                <a:solidFill>
                  <a:schemeClr val="tx2"/>
                </a:solidFill>
              </a:rPr>
              <a:t>, …&gt;)</a:t>
            </a:r>
          </a:p>
          <a:p>
            <a:r>
              <a:rPr lang="en-US" sz="1400" dirty="0">
                <a:solidFill>
                  <a:schemeClr val="tx2"/>
                </a:solidFill>
              </a:rPr>
              <a:t>(add, #&lt;</a:t>
            </a:r>
            <a:r>
              <a:rPr lang="en-US" sz="1400" dirty="0" err="1">
                <a:solidFill>
                  <a:schemeClr val="tx2"/>
                </a:solidFill>
              </a:rPr>
              <a:t>ReturnStatement</a:t>
            </a:r>
            <a:r>
              <a:rPr lang="en-US" sz="1400" dirty="0">
                <a:solidFill>
                  <a:schemeClr val="tx2"/>
                </a:solidFill>
              </a:rPr>
              <a:t>, return …&gt;)</a:t>
            </a:r>
          </a:p>
          <a:p>
            <a:r>
              <a:rPr lang="en-US" sz="1400" dirty="0">
                <a:solidFill>
                  <a:schemeClr val="tx2"/>
                </a:solidFill>
              </a:rPr>
              <a:t>(add, #&lt;</a:t>
            </a:r>
            <a:r>
              <a:rPr lang="en-US" sz="1400" dirty="0" err="1">
                <a:solidFill>
                  <a:schemeClr val="tx2"/>
                </a:solidFill>
              </a:rPr>
              <a:t>IfStatement</a:t>
            </a:r>
            <a:r>
              <a:rPr lang="en-US" sz="1400" dirty="0">
                <a:solidFill>
                  <a:schemeClr val="tx2"/>
                </a:solidFill>
              </a:rPr>
              <a:t>, if (…) …&gt;)</a:t>
            </a:r>
          </a:p>
        </p:txBody>
      </p:sp>
      <p:pic>
        <p:nvPicPr>
          <p:cNvPr id="7" name="Picture 7" descr="Data-mining.png"/>
          <p:cNvPicPr>
            <a:picLocks noChangeAspect="1"/>
          </p:cNvPicPr>
          <p:nvPr/>
        </p:nvPicPr>
        <p:blipFill rotWithShape="1">
          <a:blip r:embed="rId3">
            <a:duotone>
              <a:schemeClr val="accent1">
                <a:shade val="45000"/>
                <a:satMod val="135000"/>
              </a:schemeClr>
              <a:prstClr val="white"/>
            </a:duotone>
            <a:extLst>
              <a:ext uri="{28A0092B-C50C-407E-A947-70E740481C1C}">
                <a14:useLocalDpi xmlns:a14="http://schemas.microsoft.com/office/drawing/2010/main" val="0"/>
              </a:ext>
            </a:extLst>
          </a:blip>
          <a:srcRect l="12647" t="13323" r="6190" b="18194"/>
          <a:stretch/>
        </p:blipFill>
        <p:spPr>
          <a:xfrm>
            <a:off x="6636150" y="3410436"/>
            <a:ext cx="561272" cy="355189"/>
          </a:xfrm>
          <a:prstGeom prst="rect">
            <a:avLst/>
          </a:prstGeom>
          <a:noFill/>
        </p:spPr>
      </p:pic>
      <p:sp>
        <p:nvSpPr>
          <p:cNvPr id="8" name="Right Arrow 10"/>
          <p:cNvSpPr/>
          <p:nvPr/>
        </p:nvSpPr>
        <p:spPr>
          <a:xfrm>
            <a:off x="6526841" y="3670999"/>
            <a:ext cx="1103262" cy="436141"/>
          </a:xfrm>
          <a:prstGeom prst="rightArrow">
            <a:avLst/>
          </a:prstGeom>
          <a:solidFill>
            <a:srgbClr val="800000"/>
          </a:solidFill>
          <a:ln>
            <a:solidFill>
              <a:srgbClr val="800000"/>
            </a:solid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3" name="Tijdelijke aanduiding voor dianummer 2"/>
          <p:cNvSpPr>
            <a:spLocks noGrp="1"/>
          </p:cNvSpPr>
          <p:nvPr>
            <p:ph type="sldNum" sz="quarter" idx="12"/>
          </p:nvPr>
        </p:nvSpPr>
        <p:spPr/>
        <p:txBody>
          <a:bodyPr/>
          <a:lstStyle/>
          <a:p>
            <a:fld id="{D57F1E4F-1CFF-5643-939E-02111984F565}" type="slidenum">
              <a:rPr lang="en-US" smtClean="0"/>
              <a:t>19</a:t>
            </a:fld>
            <a:endParaRPr lang="en-US" dirty="0"/>
          </a:p>
        </p:txBody>
      </p:sp>
    </p:spTree>
    <p:extLst>
      <p:ext uri="{BB962C8B-B14F-4D97-AF65-F5344CB8AC3E}">
        <p14:creationId xmlns:p14="http://schemas.microsoft.com/office/powerpoint/2010/main" val="104674122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z="2800" dirty="0" smtClean="0"/>
              <a:t>Context</a:t>
            </a:r>
            <a:r>
              <a:rPr lang="nl-NL" dirty="0" smtClean="0"/>
              <a:t/>
            </a:r>
            <a:br>
              <a:rPr lang="nl-NL" dirty="0" smtClean="0"/>
            </a:br>
            <a:r>
              <a:rPr lang="nl-NL" sz="3600" dirty="0" err="1" smtClean="0"/>
              <a:t>Systematic-Repetitive</a:t>
            </a:r>
            <a:r>
              <a:rPr lang="nl-NL" sz="3600" dirty="0" smtClean="0"/>
              <a:t> Code Changes</a:t>
            </a:r>
            <a:endParaRPr lang="nl-NL" sz="3600" dirty="0"/>
          </a:p>
        </p:txBody>
      </p:sp>
      <p:sp>
        <p:nvSpPr>
          <p:cNvPr id="5" name="Rectangle 2"/>
          <p:cNvSpPr/>
          <p:nvPr/>
        </p:nvSpPr>
        <p:spPr>
          <a:xfrm>
            <a:off x="646112" y="1691798"/>
            <a:ext cx="6508668" cy="2308324"/>
          </a:xfrm>
          <a:prstGeom prst="rect">
            <a:avLst/>
          </a:prstGeom>
        </p:spPr>
        <p:txBody>
          <a:bodyPr wrap="square">
            <a:spAutoFit/>
          </a:bodyPr>
          <a:lstStyle/>
          <a:p>
            <a:r>
              <a:rPr lang="en-US" b="1" dirty="0" smtClean="0">
                <a:latin typeface="Monaco"/>
                <a:cs typeface="Monaco"/>
              </a:rPr>
              <a:t>class</a:t>
            </a:r>
            <a:r>
              <a:rPr lang="en-US" dirty="0" smtClean="0">
                <a:latin typeface="Monaco"/>
                <a:cs typeface="Monaco"/>
              </a:rPr>
              <a:t> </a:t>
            </a:r>
            <a:r>
              <a:rPr lang="nl-NL" dirty="0" err="1" smtClean="0"/>
              <a:t>GeoMath</a:t>
            </a:r>
            <a:r>
              <a:rPr lang="nl-NL" dirty="0" smtClean="0"/>
              <a:t> </a:t>
            </a:r>
            <a:r>
              <a:rPr lang="en-US" dirty="0" smtClean="0">
                <a:latin typeface="Monaco"/>
                <a:cs typeface="Monaco"/>
              </a:rPr>
              <a:t>{</a:t>
            </a:r>
            <a:endParaRPr lang="en-US" dirty="0">
              <a:latin typeface="Monaco"/>
              <a:cs typeface="Monaco"/>
            </a:endParaRPr>
          </a:p>
          <a:p>
            <a:r>
              <a:rPr lang="en-US" dirty="0">
                <a:latin typeface="Monaco"/>
                <a:cs typeface="Monaco"/>
              </a:rPr>
              <a:t>  </a:t>
            </a:r>
            <a:r>
              <a:rPr lang="en-US" b="1" dirty="0">
                <a:latin typeface="Monaco"/>
                <a:cs typeface="Monaco"/>
              </a:rPr>
              <a:t>double</a:t>
            </a:r>
            <a:r>
              <a:rPr lang="en-US" dirty="0">
                <a:latin typeface="Monaco"/>
                <a:cs typeface="Monaco"/>
              </a:rPr>
              <a:t> </a:t>
            </a:r>
            <a:r>
              <a:rPr lang="en-US" dirty="0" smtClean="0">
                <a:latin typeface="Monaco"/>
                <a:cs typeface="Monaco"/>
              </a:rPr>
              <a:t>getDistance(Point</a:t>
            </a:r>
            <a:r>
              <a:rPr lang="en-US" b="1" dirty="0" smtClean="0">
                <a:latin typeface="Monaco"/>
                <a:cs typeface="Monaco"/>
              </a:rPr>
              <a:t> </a:t>
            </a:r>
            <a:r>
              <a:rPr lang="en-US" dirty="0" smtClean="0">
                <a:latin typeface="Monaco"/>
                <a:cs typeface="Monaco"/>
              </a:rPr>
              <a:t>p1, Point</a:t>
            </a:r>
            <a:r>
              <a:rPr lang="en-US" b="1" dirty="0" smtClean="0">
                <a:latin typeface="Monaco"/>
                <a:cs typeface="Monaco"/>
              </a:rPr>
              <a:t> </a:t>
            </a:r>
            <a:r>
              <a:rPr lang="en-US" dirty="0" smtClean="0">
                <a:latin typeface="Monaco"/>
                <a:cs typeface="Monaco"/>
              </a:rPr>
              <a:t>p2) </a:t>
            </a:r>
            <a:r>
              <a:rPr lang="en-US" dirty="0">
                <a:latin typeface="Monaco"/>
                <a:cs typeface="Monaco"/>
              </a:rPr>
              <a:t>{</a:t>
            </a:r>
          </a:p>
          <a:p>
            <a:r>
              <a:rPr lang="en-US" dirty="0">
                <a:latin typeface="Monaco"/>
                <a:cs typeface="Monaco"/>
              </a:rPr>
              <a:t>    </a:t>
            </a:r>
            <a:r>
              <a:rPr lang="en-US" b="1" dirty="0" smtClean="0">
                <a:latin typeface="Monaco"/>
                <a:cs typeface="Monaco"/>
              </a:rPr>
              <a:t>return </a:t>
            </a:r>
            <a:r>
              <a:rPr lang="en-US" dirty="0" smtClean="0">
                <a:latin typeface="Monaco"/>
                <a:cs typeface="Monaco"/>
              </a:rPr>
              <a:t>complexStuffOn</a:t>
            </a:r>
            <a:r>
              <a:rPr lang="en-US" dirty="0">
                <a:latin typeface="Monaco"/>
                <a:cs typeface="Monaco"/>
              </a:rPr>
              <a:t>(p1,p2)</a:t>
            </a:r>
            <a:r>
              <a:rPr lang="en-US" dirty="0" smtClean="0">
                <a:latin typeface="Monaco"/>
                <a:cs typeface="Monaco"/>
              </a:rPr>
              <a:t>;</a:t>
            </a:r>
            <a:endParaRPr lang="en-US" dirty="0">
              <a:latin typeface="Monaco"/>
              <a:cs typeface="Monaco"/>
            </a:endParaRPr>
          </a:p>
          <a:p>
            <a:r>
              <a:rPr lang="en-US" dirty="0">
                <a:latin typeface="Monaco"/>
                <a:cs typeface="Monaco"/>
              </a:rPr>
              <a:t>  }</a:t>
            </a:r>
          </a:p>
          <a:p>
            <a:r>
              <a:rPr lang="en-US" dirty="0">
                <a:latin typeface="Monaco"/>
                <a:cs typeface="Monaco"/>
              </a:rPr>
              <a:t>  </a:t>
            </a:r>
            <a:r>
              <a:rPr lang="en-US" b="1" dirty="0" smtClean="0">
                <a:latin typeface="Monaco"/>
                <a:cs typeface="Monaco"/>
              </a:rPr>
              <a:t>double </a:t>
            </a:r>
            <a:r>
              <a:rPr lang="en-US" dirty="0" smtClean="0">
                <a:latin typeface="Monaco"/>
                <a:cs typeface="Monaco"/>
              </a:rPr>
              <a:t>computeDirection (Point</a:t>
            </a:r>
            <a:r>
              <a:rPr lang="en-US" b="1" dirty="0" smtClean="0">
                <a:latin typeface="Monaco"/>
                <a:cs typeface="Monaco"/>
              </a:rPr>
              <a:t> </a:t>
            </a:r>
            <a:r>
              <a:rPr lang="en-US" dirty="0" smtClean="0">
                <a:latin typeface="Monaco"/>
                <a:cs typeface="Monaco"/>
              </a:rPr>
              <a:t>o</a:t>
            </a:r>
            <a:r>
              <a:rPr lang="en-US" dirty="0">
                <a:latin typeface="Monaco"/>
                <a:cs typeface="Monaco"/>
              </a:rPr>
              <a:t>, </a:t>
            </a:r>
            <a:r>
              <a:rPr lang="en-US" dirty="0" smtClean="0">
                <a:latin typeface="Monaco"/>
                <a:cs typeface="Monaco"/>
              </a:rPr>
              <a:t>Point</a:t>
            </a:r>
            <a:r>
              <a:rPr lang="en-US" b="1" dirty="0" smtClean="0">
                <a:latin typeface="Monaco"/>
                <a:cs typeface="Monaco"/>
              </a:rPr>
              <a:t> </a:t>
            </a:r>
            <a:r>
              <a:rPr lang="en-US" dirty="0" smtClean="0">
                <a:latin typeface="Monaco"/>
                <a:cs typeface="Monaco"/>
              </a:rPr>
              <a:t>p</a:t>
            </a:r>
            <a:r>
              <a:rPr lang="en-US" dirty="0">
                <a:latin typeface="Monaco"/>
                <a:cs typeface="Monaco"/>
              </a:rPr>
              <a:t>) {</a:t>
            </a:r>
          </a:p>
          <a:p>
            <a:r>
              <a:rPr lang="en-US" dirty="0">
                <a:latin typeface="Monaco"/>
                <a:cs typeface="Monaco"/>
              </a:rPr>
              <a:t>    </a:t>
            </a:r>
            <a:r>
              <a:rPr lang="en-US" b="1" dirty="0" smtClean="0">
                <a:latin typeface="Monaco"/>
                <a:cs typeface="Monaco"/>
              </a:rPr>
              <a:t>return </a:t>
            </a:r>
            <a:r>
              <a:rPr lang="en-US" dirty="0">
                <a:latin typeface="Monaco"/>
                <a:cs typeface="Monaco"/>
              </a:rPr>
              <a:t>complexStuffOn</a:t>
            </a:r>
            <a:r>
              <a:rPr lang="en-US" dirty="0" smtClean="0">
                <a:latin typeface="Monaco"/>
                <a:cs typeface="Monaco"/>
              </a:rPr>
              <a:t>(o,p);</a:t>
            </a:r>
            <a:endParaRPr lang="en-US" dirty="0">
              <a:latin typeface="Monaco"/>
              <a:cs typeface="Monaco"/>
            </a:endParaRPr>
          </a:p>
          <a:p>
            <a:r>
              <a:rPr lang="en-US" dirty="0">
                <a:latin typeface="Monaco"/>
                <a:cs typeface="Monaco"/>
              </a:rPr>
              <a:t>  </a:t>
            </a:r>
            <a:r>
              <a:rPr lang="en-US" dirty="0" smtClean="0">
                <a:latin typeface="Monaco"/>
                <a:cs typeface="Monaco"/>
              </a:rPr>
              <a:t>}</a:t>
            </a:r>
            <a:endParaRPr lang="en-US" dirty="0">
              <a:latin typeface="Monaco"/>
              <a:cs typeface="Monaco"/>
            </a:endParaRPr>
          </a:p>
          <a:p>
            <a:r>
              <a:rPr lang="en-US" dirty="0">
                <a:latin typeface="Monaco"/>
                <a:cs typeface="Monaco"/>
              </a:rPr>
              <a:t>}</a:t>
            </a:r>
          </a:p>
        </p:txBody>
      </p:sp>
      <p:sp>
        <p:nvSpPr>
          <p:cNvPr id="6" name="Rectangle 4"/>
          <p:cNvSpPr/>
          <p:nvPr/>
        </p:nvSpPr>
        <p:spPr>
          <a:xfrm>
            <a:off x="4645941" y="3808040"/>
            <a:ext cx="6544798" cy="2862323"/>
          </a:xfrm>
          <a:prstGeom prst="rect">
            <a:avLst/>
          </a:prstGeom>
        </p:spPr>
        <p:txBody>
          <a:bodyPr wrap="square">
            <a:spAutoFit/>
          </a:bodyPr>
          <a:lstStyle/>
          <a:p>
            <a:r>
              <a:rPr lang="en-US" b="1" dirty="0">
                <a:latin typeface="Monaco"/>
                <a:cs typeface="Monaco"/>
              </a:rPr>
              <a:t>class</a:t>
            </a:r>
            <a:r>
              <a:rPr lang="en-US" dirty="0">
                <a:latin typeface="Monaco"/>
                <a:cs typeface="Monaco"/>
              </a:rPr>
              <a:t> </a:t>
            </a:r>
            <a:r>
              <a:rPr lang="en-US" dirty="0" err="1" smtClean="0">
                <a:latin typeface="Monaco"/>
                <a:cs typeface="Monaco"/>
              </a:rPr>
              <a:t>CoolClass</a:t>
            </a:r>
            <a:r>
              <a:rPr lang="en-US" dirty="0" smtClean="0">
                <a:latin typeface="Monaco"/>
                <a:cs typeface="Monaco"/>
              </a:rPr>
              <a:t> {</a:t>
            </a:r>
            <a:endParaRPr lang="en-US" dirty="0">
              <a:latin typeface="Monaco"/>
              <a:cs typeface="Monaco"/>
            </a:endParaRPr>
          </a:p>
          <a:p>
            <a:r>
              <a:rPr lang="en-US" dirty="0">
                <a:latin typeface="Monaco"/>
                <a:cs typeface="Monaco"/>
              </a:rPr>
              <a:t>  </a:t>
            </a:r>
            <a:r>
              <a:rPr lang="en-US" b="1" dirty="0">
                <a:latin typeface="Monaco"/>
                <a:cs typeface="Monaco"/>
              </a:rPr>
              <a:t>double</a:t>
            </a:r>
            <a:r>
              <a:rPr lang="en-US" dirty="0">
                <a:latin typeface="Monaco"/>
                <a:cs typeface="Monaco"/>
              </a:rPr>
              <a:t> </a:t>
            </a:r>
            <a:r>
              <a:rPr lang="en-US" dirty="0" smtClean="0">
                <a:solidFill>
                  <a:schemeClr val="bg2">
                    <a:lumMod val="60000"/>
                    <a:lumOff val="40000"/>
                  </a:schemeClr>
                </a:solidFill>
                <a:latin typeface="Monaco"/>
                <a:cs typeface="Monaco"/>
              </a:rPr>
              <a:t>compute</a:t>
            </a:r>
            <a:r>
              <a:rPr lang="en-US" dirty="0" smtClean="0">
                <a:latin typeface="Monaco"/>
                <a:cs typeface="Monaco"/>
              </a:rPr>
              <a:t>Distance(Point</a:t>
            </a:r>
            <a:r>
              <a:rPr lang="en-US" b="1" dirty="0" smtClean="0">
                <a:latin typeface="Monaco"/>
                <a:cs typeface="Monaco"/>
              </a:rPr>
              <a:t> </a:t>
            </a:r>
            <a:r>
              <a:rPr lang="en-US" dirty="0">
                <a:latin typeface="Monaco"/>
                <a:cs typeface="Monaco"/>
              </a:rPr>
              <a:t>p</a:t>
            </a:r>
            <a:r>
              <a:rPr lang="en-US" dirty="0" smtClean="0">
                <a:latin typeface="Monaco"/>
                <a:cs typeface="Monaco"/>
              </a:rPr>
              <a:t>1</a:t>
            </a:r>
            <a:r>
              <a:rPr lang="en-US" dirty="0">
                <a:latin typeface="Monaco"/>
                <a:cs typeface="Monaco"/>
              </a:rPr>
              <a:t>, </a:t>
            </a:r>
            <a:r>
              <a:rPr lang="en-US" dirty="0" smtClean="0">
                <a:latin typeface="Monaco"/>
                <a:cs typeface="Monaco"/>
              </a:rPr>
              <a:t>Point</a:t>
            </a:r>
            <a:r>
              <a:rPr lang="en-US" b="1" dirty="0" smtClean="0">
                <a:latin typeface="Monaco"/>
                <a:cs typeface="Monaco"/>
              </a:rPr>
              <a:t> </a:t>
            </a:r>
            <a:r>
              <a:rPr lang="en-US" dirty="0">
                <a:latin typeface="Monaco"/>
                <a:cs typeface="Monaco"/>
              </a:rPr>
              <a:t>p</a:t>
            </a:r>
            <a:r>
              <a:rPr lang="en-US" dirty="0" smtClean="0">
                <a:latin typeface="Monaco"/>
                <a:cs typeface="Monaco"/>
              </a:rPr>
              <a:t>2</a:t>
            </a:r>
            <a:r>
              <a:rPr lang="en-US" dirty="0">
                <a:latin typeface="Monaco"/>
                <a:cs typeface="Monaco"/>
              </a:rPr>
              <a:t>) {</a:t>
            </a:r>
          </a:p>
          <a:p>
            <a:r>
              <a:rPr lang="en-US" dirty="0">
                <a:latin typeface="Monaco"/>
                <a:cs typeface="Monaco"/>
              </a:rPr>
              <a:t>  </a:t>
            </a:r>
            <a:r>
              <a:rPr lang="en-US" dirty="0" smtClean="0">
                <a:latin typeface="Monaco"/>
                <a:cs typeface="Monaco"/>
              </a:rPr>
              <a:t> </a:t>
            </a:r>
            <a:r>
              <a:rPr lang="en-US" dirty="0" smtClean="0">
                <a:solidFill>
                  <a:srgbClr val="86CE24"/>
                </a:solidFill>
                <a:latin typeface="Monaco"/>
                <a:cs typeface="Monaco"/>
              </a:rPr>
              <a:t> </a:t>
            </a:r>
            <a:r>
              <a:rPr lang="en-US" b="1" dirty="0" smtClean="0">
                <a:solidFill>
                  <a:srgbClr val="50B9C1"/>
                </a:solidFill>
                <a:latin typeface="Monaco"/>
                <a:cs typeface="Monaco"/>
              </a:rPr>
              <a:t>if</a:t>
            </a:r>
            <a:r>
              <a:rPr lang="en-US" dirty="0" smtClean="0">
                <a:solidFill>
                  <a:srgbClr val="50B9C1"/>
                </a:solidFill>
                <a:latin typeface="Monaco"/>
                <a:cs typeface="Monaco"/>
              </a:rPr>
              <a:t>(p1.equals(p2)) </a:t>
            </a:r>
            <a:r>
              <a:rPr lang="en-US" b="1" dirty="0">
                <a:solidFill>
                  <a:srgbClr val="50B9C1"/>
                </a:solidFill>
                <a:latin typeface="Monaco"/>
                <a:cs typeface="Monaco"/>
              </a:rPr>
              <a:t>return</a:t>
            </a:r>
            <a:r>
              <a:rPr lang="en-US" dirty="0">
                <a:solidFill>
                  <a:srgbClr val="50B9C1"/>
                </a:solidFill>
                <a:latin typeface="Monaco"/>
                <a:cs typeface="Monaco"/>
              </a:rPr>
              <a:t> 0;</a:t>
            </a:r>
          </a:p>
          <a:p>
            <a:r>
              <a:rPr lang="en-US" dirty="0">
                <a:latin typeface="Monaco"/>
                <a:cs typeface="Monaco"/>
              </a:rPr>
              <a:t>    </a:t>
            </a:r>
            <a:r>
              <a:rPr lang="en-US" b="1" dirty="0">
                <a:latin typeface="Monaco"/>
                <a:cs typeface="Monaco"/>
              </a:rPr>
              <a:t>return</a:t>
            </a:r>
            <a:r>
              <a:rPr lang="en-US" dirty="0">
                <a:latin typeface="Monaco"/>
                <a:cs typeface="Monaco"/>
              </a:rPr>
              <a:t> complexStuffOn(p1,p2)</a:t>
            </a:r>
            <a:r>
              <a:rPr lang="en-US" dirty="0" smtClean="0">
                <a:latin typeface="Monaco"/>
                <a:cs typeface="Monaco"/>
              </a:rPr>
              <a:t>;</a:t>
            </a:r>
            <a:endParaRPr lang="en-US" dirty="0">
              <a:latin typeface="Monaco"/>
              <a:cs typeface="Monaco"/>
            </a:endParaRPr>
          </a:p>
          <a:p>
            <a:r>
              <a:rPr lang="en-US" dirty="0">
                <a:latin typeface="Monaco"/>
                <a:cs typeface="Monaco"/>
              </a:rPr>
              <a:t>  }</a:t>
            </a:r>
          </a:p>
          <a:p>
            <a:r>
              <a:rPr lang="en-US" dirty="0">
                <a:latin typeface="Monaco"/>
                <a:cs typeface="Monaco"/>
              </a:rPr>
              <a:t>  </a:t>
            </a:r>
            <a:r>
              <a:rPr lang="en-US" b="1" dirty="0" smtClean="0">
                <a:solidFill>
                  <a:srgbClr val="FFFFFF"/>
                </a:solidFill>
                <a:latin typeface="Monaco"/>
                <a:cs typeface="Monaco"/>
              </a:rPr>
              <a:t>double</a:t>
            </a:r>
            <a:r>
              <a:rPr lang="en-US" dirty="0" smtClean="0">
                <a:solidFill>
                  <a:srgbClr val="FFFFFF"/>
                </a:solidFill>
                <a:latin typeface="Monaco"/>
                <a:cs typeface="Monaco"/>
              </a:rPr>
              <a:t> </a:t>
            </a:r>
            <a:r>
              <a:rPr lang="en-US" dirty="0" smtClean="0">
                <a:latin typeface="Monaco"/>
                <a:cs typeface="Monaco"/>
              </a:rPr>
              <a:t>computeDirection(Point</a:t>
            </a:r>
            <a:r>
              <a:rPr lang="en-US" b="1" dirty="0" smtClean="0">
                <a:latin typeface="Monaco"/>
                <a:cs typeface="Monaco"/>
              </a:rPr>
              <a:t> </a:t>
            </a:r>
            <a:r>
              <a:rPr lang="en-US" dirty="0" smtClean="0">
                <a:latin typeface="Monaco"/>
                <a:cs typeface="Monaco"/>
              </a:rPr>
              <a:t>o, Point</a:t>
            </a:r>
            <a:r>
              <a:rPr lang="en-US" b="1" dirty="0" smtClean="0">
                <a:latin typeface="Monaco"/>
                <a:cs typeface="Monaco"/>
              </a:rPr>
              <a:t> </a:t>
            </a:r>
            <a:r>
              <a:rPr lang="en-US" dirty="0" smtClean="0">
                <a:latin typeface="Monaco"/>
                <a:cs typeface="Monaco"/>
              </a:rPr>
              <a:t>p) </a:t>
            </a:r>
            <a:r>
              <a:rPr lang="en-US" dirty="0">
                <a:latin typeface="Monaco"/>
                <a:cs typeface="Monaco"/>
              </a:rPr>
              <a:t>{</a:t>
            </a:r>
          </a:p>
          <a:p>
            <a:r>
              <a:rPr lang="en-US" dirty="0">
                <a:latin typeface="Monaco"/>
                <a:cs typeface="Monaco"/>
              </a:rPr>
              <a:t>   </a:t>
            </a:r>
            <a:r>
              <a:rPr lang="en-US" dirty="0">
                <a:solidFill>
                  <a:srgbClr val="86CE24"/>
                </a:solidFill>
                <a:latin typeface="Monaco"/>
                <a:cs typeface="Monaco"/>
              </a:rPr>
              <a:t> </a:t>
            </a:r>
            <a:r>
              <a:rPr lang="en-US" b="1" dirty="0">
                <a:solidFill>
                  <a:srgbClr val="50B9C1"/>
                </a:solidFill>
                <a:latin typeface="Monaco"/>
                <a:cs typeface="Monaco"/>
              </a:rPr>
              <a:t>if</a:t>
            </a:r>
            <a:r>
              <a:rPr lang="en-US" dirty="0" smtClean="0">
                <a:solidFill>
                  <a:srgbClr val="50B9C1"/>
                </a:solidFill>
                <a:latin typeface="Monaco"/>
                <a:cs typeface="Monaco"/>
              </a:rPr>
              <a:t>(o.equals(p)</a:t>
            </a:r>
            <a:r>
              <a:rPr lang="en-US" dirty="0">
                <a:solidFill>
                  <a:srgbClr val="50B9C1"/>
                </a:solidFill>
                <a:latin typeface="Monaco"/>
                <a:cs typeface="Monaco"/>
              </a:rPr>
              <a:t>) </a:t>
            </a:r>
            <a:r>
              <a:rPr lang="en-US" b="1" dirty="0">
                <a:solidFill>
                  <a:srgbClr val="50B9C1"/>
                </a:solidFill>
                <a:latin typeface="Monaco"/>
                <a:cs typeface="Monaco"/>
              </a:rPr>
              <a:t>return</a:t>
            </a:r>
            <a:r>
              <a:rPr lang="en-US" dirty="0">
                <a:solidFill>
                  <a:srgbClr val="50B9C1"/>
                </a:solidFill>
                <a:latin typeface="Monaco"/>
                <a:cs typeface="Monaco"/>
              </a:rPr>
              <a:t> 0;</a:t>
            </a:r>
          </a:p>
          <a:p>
            <a:r>
              <a:rPr lang="en-US" dirty="0" smtClean="0">
                <a:latin typeface="Monaco"/>
                <a:cs typeface="Monaco"/>
              </a:rPr>
              <a:t>    </a:t>
            </a:r>
            <a:r>
              <a:rPr lang="en-US" b="1" dirty="0" smtClean="0">
                <a:latin typeface="Monaco"/>
                <a:cs typeface="Monaco"/>
              </a:rPr>
              <a:t>return</a:t>
            </a:r>
            <a:r>
              <a:rPr lang="en-US" dirty="0" smtClean="0">
                <a:latin typeface="Monaco"/>
                <a:cs typeface="Monaco"/>
              </a:rPr>
              <a:t> complexStuffOn(o,p);</a:t>
            </a:r>
            <a:endParaRPr lang="en-US" dirty="0">
              <a:latin typeface="Monaco"/>
              <a:cs typeface="Monaco"/>
            </a:endParaRPr>
          </a:p>
          <a:p>
            <a:r>
              <a:rPr lang="en-US" dirty="0">
                <a:latin typeface="Monaco"/>
                <a:cs typeface="Monaco"/>
              </a:rPr>
              <a:t>  }</a:t>
            </a:r>
          </a:p>
          <a:p>
            <a:r>
              <a:rPr lang="en-US" dirty="0">
                <a:latin typeface="Monaco"/>
                <a:cs typeface="Monaco"/>
              </a:rPr>
              <a:t>}</a:t>
            </a:r>
          </a:p>
        </p:txBody>
      </p:sp>
      <p:sp>
        <p:nvSpPr>
          <p:cNvPr id="7" name="Tijdelijke aanduiding voor dianummer 6"/>
          <p:cNvSpPr>
            <a:spLocks noGrp="1"/>
          </p:cNvSpPr>
          <p:nvPr>
            <p:ph type="sldNum" sz="quarter" idx="12"/>
          </p:nvPr>
        </p:nvSpPr>
        <p:spPr/>
        <p:txBody>
          <a:bodyPr/>
          <a:lstStyle/>
          <a:p>
            <a:fld id="{D57F1E4F-1CFF-5643-939E-02111984F565}" type="slidenum">
              <a:rPr lang="en-US" smtClean="0"/>
              <a:t>2</a:t>
            </a:fld>
            <a:endParaRPr lang="en-US" dirty="0"/>
          </a:p>
        </p:txBody>
      </p:sp>
    </p:spTree>
    <p:extLst>
      <p:ext uri="{BB962C8B-B14F-4D97-AF65-F5344CB8AC3E}">
        <p14:creationId xmlns:p14="http://schemas.microsoft.com/office/powerpoint/2010/main" val="771151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z="2800" dirty="0" smtClean="0"/>
              <a:t>Approach</a:t>
            </a:r>
            <a:r>
              <a:rPr lang="nl-NL" sz="3600" dirty="0"/>
              <a:t/>
            </a:r>
            <a:br>
              <a:rPr lang="nl-NL" sz="3600" dirty="0"/>
            </a:br>
            <a:r>
              <a:rPr lang="nl-NL" sz="3600" dirty="0" err="1" smtClean="0"/>
              <a:t>Towards</a:t>
            </a:r>
            <a:r>
              <a:rPr lang="nl-NL" sz="3600" dirty="0" smtClean="0"/>
              <a:t> </a:t>
            </a:r>
            <a:r>
              <a:rPr lang="nl-NL" sz="3600" dirty="0" err="1" smtClean="0"/>
              <a:t>Automating</a:t>
            </a:r>
            <a:r>
              <a:rPr lang="nl-NL" sz="3600" dirty="0" smtClean="0"/>
              <a:t> Change </a:t>
            </a:r>
            <a:r>
              <a:rPr lang="nl-NL" sz="3600" dirty="0" err="1" smtClean="0"/>
              <a:t>Patterns</a:t>
            </a:r>
            <a:endParaRPr lang="nl-NL" dirty="0"/>
          </a:p>
        </p:txBody>
      </p:sp>
      <p:sp>
        <p:nvSpPr>
          <p:cNvPr id="3" name="Tijdelijke aanduiding voor dianummer 2"/>
          <p:cNvSpPr>
            <a:spLocks noGrp="1"/>
          </p:cNvSpPr>
          <p:nvPr>
            <p:ph type="sldNum" sz="quarter" idx="12"/>
          </p:nvPr>
        </p:nvSpPr>
        <p:spPr/>
        <p:txBody>
          <a:bodyPr/>
          <a:lstStyle/>
          <a:p>
            <a:fld id="{D57F1E4F-1CFF-5643-939E-02111984F565}" type="slidenum">
              <a:rPr lang="en-US" smtClean="0"/>
              <a:t>20</a:t>
            </a:fld>
            <a:endParaRPr lang="en-US" dirty="0"/>
          </a:p>
        </p:txBody>
      </p:sp>
    </p:spTree>
    <p:extLst>
      <p:ext uri="{BB962C8B-B14F-4D97-AF65-F5344CB8AC3E}">
        <p14:creationId xmlns:p14="http://schemas.microsoft.com/office/powerpoint/2010/main" val="19941189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chor="ctr"/>
          <a:lstStyle/>
          <a:p>
            <a:r>
              <a:rPr lang="nl-BE" dirty="0" smtClean="0"/>
              <a:t>I</a:t>
            </a:r>
            <a:r>
              <a:rPr lang="nl-NL" dirty="0" err="1" smtClean="0"/>
              <a:t>mplementation</a:t>
            </a:r>
            <a:endParaRPr lang="nl-NL" dirty="0"/>
          </a:p>
        </p:txBody>
      </p:sp>
      <p:graphicFrame>
        <p:nvGraphicFramePr>
          <p:cNvPr id="7" name="Table 9"/>
          <p:cNvGraphicFramePr>
            <a:graphicFrameLocks noGrp="1"/>
          </p:cNvGraphicFramePr>
          <p:nvPr>
            <p:extLst>
              <p:ext uri="{D42A27DB-BD31-4B8C-83A1-F6EECF244321}">
                <p14:modId xmlns:p14="http://schemas.microsoft.com/office/powerpoint/2010/main" val="885799631"/>
              </p:ext>
            </p:extLst>
          </p:nvPr>
        </p:nvGraphicFramePr>
        <p:xfrm>
          <a:off x="646111" y="2020833"/>
          <a:ext cx="10544628" cy="3433485"/>
        </p:xfrm>
        <a:graphic>
          <a:graphicData uri="http://schemas.openxmlformats.org/drawingml/2006/table">
            <a:tbl>
              <a:tblPr firstRow="1" firstCol="1" bandRow="1">
                <a:tableStyleId>{2D5ABB26-0587-4C30-8999-92F81FD0307C}</a:tableStyleId>
              </a:tblPr>
              <a:tblGrid>
                <a:gridCol w="4782976"/>
                <a:gridCol w="5761652"/>
              </a:tblGrid>
              <a:tr h="686697">
                <a:tc>
                  <a:txBody>
                    <a:bodyPr/>
                    <a:lstStyle/>
                    <a:p>
                      <a:r>
                        <a:rPr lang="nl-NL" b="1" dirty="0" err="1" smtClean="0">
                          <a:solidFill>
                            <a:schemeClr val="bg2">
                              <a:lumMod val="60000"/>
                              <a:lumOff val="40000"/>
                            </a:schemeClr>
                          </a:solidFill>
                        </a:rPr>
                        <a:t>Implementation</a:t>
                      </a:r>
                      <a:r>
                        <a:rPr lang="nl-NL" b="1" dirty="0" smtClean="0">
                          <a:solidFill>
                            <a:schemeClr val="bg2">
                              <a:lumMod val="60000"/>
                              <a:lumOff val="40000"/>
                            </a:schemeClr>
                          </a:solidFill>
                        </a:rPr>
                        <a:t> Platform &amp;</a:t>
                      </a:r>
                      <a:r>
                        <a:rPr lang="nl-NL" b="1" baseline="0" dirty="0" smtClean="0">
                          <a:solidFill>
                            <a:schemeClr val="bg2">
                              <a:lumMod val="60000"/>
                              <a:lumOff val="40000"/>
                            </a:schemeClr>
                          </a:solidFill>
                        </a:rPr>
                        <a:t> Language</a:t>
                      </a:r>
                      <a:endParaRPr lang="nl-NL" b="1" dirty="0">
                        <a:solidFill>
                          <a:schemeClr val="bg2">
                            <a:lumMod val="60000"/>
                            <a:lumOff val="40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nl-NL" dirty="0" err="1" smtClean="0"/>
                        <a:t>Eclipse</a:t>
                      </a:r>
                      <a:r>
                        <a:rPr lang="nl-NL" dirty="0" smtClean="0"/>
                        <a:t>, </a:t>
                      </a:r>
                      <a:r>
                        <a:rPr lang="nl-NL" dirty="0" err="1" smtClean="0"/>
                        <a:t>Clojure</a:t>
                      </a:r>
                      <a:endParaRPr lang="nl-NL"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686697">
                <a:tc>
                  <a:txBody>
                    <a:bodyPr/>
                    <a:lstStyle/>
                    <a:p>
                      <a:r>
                        <a:rPr lang="nl-NL" b="1" dirty="0" smtClean="0">
                          <a:solidFill>
                            <a:schemeClr val="bg2">
                              <a:lumMod val="60000"/>
                              <a:lumOff val="40000"/>
                            </a:schemeClr>
                          </a:solidFill>
                        </a:rPr>
                        <a:t>Target VCS</a:t>
                      </a:r>
                      <a:r>
                        <a:rPr lang="nl-NL" b="1" baseline="0" dirty="0" smtClean="0">
                          <a:solidFill>
                            <a:schemeClr val="bg2">
                              <a:lumMod val="60000"/>
                              <a:lumOff val="40000"/>
                            </a:schemeClr>
                          </a:solidFill>
                        </a:rPr>
                        <a:t> &amp; Language</a:t>
                      </a:r>
                      <a:endParaRPr lang="nl-NL" b="1" dirty="0">
                        <a:solidFill>
                          <a:schemeClr val="bg2">
                            <a:lumMod val="60000"/>
                            <a:lumOff val="40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nl-NL" dirty="0" smtClean="0"/>
                        <a:t>Git, Java</a:t>
                      </a:r>
                      <a:endParaRPr lang="nl-NL"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686697">
                <a:tc>
                  <a:txBody>
                    <a:bodyPr/>
                    <a:lstStyle/>
                    <a:p>
                      <a:r>
                        <a:rPr lang="nl-NL" b="1" dirty="0" smtClean="0">
                          <a:solidFill>
                            <a:schemeClr val="bg2">
                              <a:lumMod val="60000"/>
                              <a:lumOff val="40000"/>
                            </a:schemeClr>
                          </a:solidFill>
                        </a:rPr>
                        <a:t>Change </a:t>
                      </a:r>
                      <a:r>
                        <a:rPr lang="nl-NL" b="1" dirty="0" err="1" smtClean="0">
                          <a:solidFill>
                            <a:schemeClr val="bg2">
                              <a:lumMod val="60000"/>
                              <a:lumOff val="40000"/>
                            </a:schemeClr>
                          </a:solidFill>
                        </a:rPr>
                        <a:t>Distilling</a:t>
                      </a:r>
                      <a:endParaRPr lang="nl-NL" b="1" dirty="0">
                        <a:solidFill>
                          <a:schemeClr val="bg2">
                            <a:lumMod val="60000"/>
                            <a:lumOff val="40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nl-NL" dirty="0" err="1" smtClean="0"/>
                        <a:t>ChangeNodes</a:t>
                      </a:r>
                      <a:endParaRPr lang="nl-NL"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686697">
                <a:tc>
                  <a:txBody>
                    <a:bodyPr/>
                    <a:lstStyle/>
                    <a:p>
                      <a:r>
                        <a:rPr lang="nl-NL" b="1" dirty="0" smtClean="0">
                          <a:solidFill>
                            <a:schemeClr val="bg2">
                              <a:lumMod val="60000"/>
                              <a:lumOff val="40000"/>
                            </a:schemeClr>
                          </a:solidFill>
                        </a:rPr>
                        <a:t>Data</a:t>
                      </a:r>
                      <a:r>
                        <a:rPr lang="nl-NL" b="1" baseline="0" dirty="0" smtClean="0">
                          <a:solidFill>
                            <a:schemeClr val="bg2">
                              <a:lumMod val="60000"/>
                              <a:lumOff val="40000"/>
                            </a:schemeClr>
                          </a:solidFill>
                        </a:rPr>
                        <a:t> </a:t>
                      </a:r>
                      <a:r>
                        <a:rPr lang="nl-NL" b="1" baseline="0" dirty="0" err="1" smtClean="0">
                          <a:solidFill>
                            <a:schemeClr val="bg2">
                              <a:lumMod val="60000"/>
                              <a:lumOff val="40000"/>
                            </a:schemeClr>
                          </a:solidFill>
                        </a:rPr>
                        <a:t>Mining</a:t>
                      </a:r>
                      <a:endParaRPr lang="nl-NL" b="1" dirty="0">
                        <a:solidFill>
                          <a:schemeClr val="bg2">
                            <a:lumMod val="60000"/>
                            <a:lumOff val="40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nl-NL" dirty="0" err="1" smtClean="0"/>
                        <a:t>SPMF’s</a:t>
                      </a:r>
                      <a:r>
                        <a:rPr lang="nl-NL" dirty="0" smtClean="0"/>
                        <a:t> CHARM </a:t>
                      </a:r>
                      <a:r>
                        <a:rPr lang="nl-NL" dirty="0" err="1" smtClean="0"/>
                        <a:t>implementation</a:t>
                      </a:r>
                      <a:endParaRPr lang="nl-NL"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686697">
                <a:tc>
                  <a:txBody>
                    <a:bodyPr/>
                    <a:lstStyle/>
                    <a:p>
                      <a:r>
                        <a:rPr lang="nl-NL" b="1" dirty="0" smtClean="0">
                          <a:solidFill>
                            <a:schemeClr val="bg2">
                              <a:lumMod val="60000"/>
                              <a:lumOff val="40000"/>
                            </a:schemeClr>
                          </a:solidFill>
                        </a:rPr>
                        <a:t>Program </a:t>
                      </a:r>
                      <a:r>
                        <a:rPr lang="nl-NL" b="1" dirty="0" err="1" smtClean="0">
                          <a:solidFill>
                            <a:schemeClr val="bg2">
                              <a:lumMod val="60000"/>
                              <a:lumOff val="40000"/>
                            </a:schemeClr>
                          </a:solidFill>
                        </a:rPr>
                        <a:t>Transformation</a:t>
                      </a:r>
                      <a:r>
                        <a:rPr lang="nl-NL" b="1" baseline="0" dirty="0" smtClean="0">
                          <a:solidFill>
                            <a:schemeClr val="bg2">
                              <a:lumMod val="60000"/>
                              <a:lumOff val="40000"/>
                            </a:schemeClr>
                          </a:solidFill>
                        </a:rPr>
                        <a:t> Language</a:t>
                      </a:r>
                      <a:endParaRPr lang="nl-NL" b="1" dirty="0">
                        <a:solidFill>
                          <a:schemeClr val="bg2">
                            <a:lumMod val="60000"/>
                            <a:lumOff val="40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nl-NL" dirty="0" err="1" smtClean="0"/>
                        <a:t>Ekeko</a:t>
                      </a:r>
                      <a:r>
                        <a:rPr lang="nl-NL" dirty="0" smtClean="0"/>
                        <a:t>/X</a:t>
                      </a:r>
                      <a:endParaRPr lang="nl-NL"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5" name="TextBox 5"/>
          <p:cNvSpPr txBox="1"/>
          <p:nvPr/>
        </p:nvSpPr>
        <p:spPr>
          <a:xfrm>
            <a:off x="0" y="5749046"/>
            <a:ext cx="12192000" cy="1108954"/>
          </a:xfrm>
          <a:prstGeom prst="rect">
            <a:avLst/>
          </a:prstGeom>
          <a:noFill/>
        </p:spPr>
        <p:txBody>
          <a:bodyPr wrap="square" rtlCol="0">
            <a:normAutofit/>
          </a:bodyPr>
          <a:lstStyle/>
          <a:p>
            <a:pPr algn="just"/>
            <a:r>
              <a:rPr lang="en-US" sz="1100" dirty="0" smtClean="0"/>
              <a:t>De </a:t>
            </a:r>
            <a:r>
              <a:rPr lang="en-US" sz="1100" dirty="0"/>
              <a:t>Roover, C. &amp; Stevens, R. (2014). </a:t>
            </a:r>
            <a:r>
              <a:rPr lang="en-US" sz="1100" b="1" dirty="0"/>
              <a:t>Building </a:t>
            </a:r>
            <a:r>
              <a:rPr lang="en-US" sz="1100" b="1" dirty="0" smtClean="0"/>
              <a:t>Development Tools </a:t>
            </a:r>
            <a:r>
              <a:rPr lang="en-US" sz="1100" b="1" dirty="0"/>
              <a:t>I</a:t>
            </a:r>
            <a:r>
              <a:rPr lang="en-US" sz="1100" b="1" dirty="0" smtClean="0"/>
              <a:t>nteractively </a:t>
            </a:r>
            <a:r>
              <a:rPr lang="en-US" sz="1100" b="1" dirty="0"/>
              <a:t>U</a:t>
            </a:r>
            <a:r>
              <a:rPr lang="en-US" sz="1100" b="1" dirty="0" smtClean="0"/>
              <a:t>sing </a:t>
            </a:r>
            <a:r>
              <a:rPr lang="en-US" sz="1100" b="1" dirty="0"/>
              <a:t>the </a:t>
            </a:r>
            <a:r>
              <a:rPr lang="en-US" sz="1100" b="1" dirty="0" smtClean="0"/>
              <a:t>Ekeko </a:t>
            </a:r>
            <a:r>
              <a:rPr lang="en-US" sz="1100" b="1" dirty="0"/>
              <a:t>M</a:t>
            </a:r>
            <a:r>
              <a:rPr lang="en-US" sz="1100" b="1" dirty="0" smtClean="0"/>
              <a:t>eta-Programming </a:t>
            </a:r>
            <a:r>
              <a:rPr lang="en-US" sz="1100" b="1" dirty="0"/>
              <a:t>L</a:t>
            </a:r>
            <a:r>
              <a:rPr lang="en-US" sz="1100" b="1" dirty="0" smtClean="0"/>
              <a:t>ibrary</a:t>
            </a:r>
            <a:r>
              <a:rPr lang="en-US" sz="1100" dirty="0"/>
              <a:t>. In R. Demeyer, D. Binkley &amp; F. Ricca (Eds.), Proceedings of the IEEE Conference on Software Maintenance, Reengineering and Reverse Engineering (CSMR-WCRE), 2014 Software Evolution Week (pp. 429–433). February 3–6, 2014</a:t>
            </a:r>
            <a:r>
              <a:rPr lang="en-US" sz="1100" dirty="0" smtClean="0"/>
              <a:t>,  </a:t>
            </a:r>
            <a:r>
              <a:rPr lang="en-US" sz="1100" dirty="0"/>
              <a:t>Antwerp, BE. </a:t>
            </a:r>
            <a:endParaRPr lang="en-US" sz="1100" dirty="0" smtClean="0"/>
          </a:p>
          <a:p>
            <a:pPr algn="just"/>
            <a:r>
              <a:rPr lang="en-US" sz="1100" dirty="0"/>
              <a:t>De Roover, C. &amp; Inoue, K. (2014). </a:t>
            </a:r>
            <a:r>
              <a:rPr lang="en-US" sz="1100" b="1" dirty="0"/>
              <a:t>The Ekeko/X Program Transformation Tool</a:t>
            </a:r>
            <a:r>
              <a:rPr lang="en-US" sz="1100" dirty="0"/>
              <a:t>. </a:t>
            </a:r>
            <a:r>
              <a:rPr lang="en-US" sz="1100" dirty="0" smtClean="0"/>
              <a:t>In </a:t>
            </a:r>
            <a:r>
              <a:rPr lang="en-US" sz="1100" dirty="0"/>
              <a:t>Proceedings of the 14th IEEE International Working Conference on Source Code Analysis and manipulation</a:t>
            </a:r>
            <a:r>
              <a:rPr lang="en-US" sz="1100" dirty="0" smtClean="0"/>
              <a:t>). </a:t>
            </a:r>
            <a:r>
              <a:rPr lang="en-US" sz="1100" dirty="0"/>
              <a:t>September 28–29, 2014, Victoria, British Columbia, CA. </a:t>
            </a:r>
            <a:endParaRPr lang="en-US" sz="1100" dirty="0" smtClean="0"/>
          </a:p>
          <a:p>
            <a:pPr algn="just"/>
            <a:r>
              <a:rPr lang="en-US" sz="1100" dirty="0" smtClean="0"/>
              <a:t>Andersen, J. &amp; Lawall, J. (2008). </a:t>
            </a:r>
            <a:r>
              <a:rPr lang="en-US" sz="1100" b="1" dirty="0" smtClean="0"/>
              <a:t>Generic Patch Inference</a:t>
            </a:r>
            <a:r>
              <a:rPr lang="en-US" sz="1100" dirty="0" smtClean="0"/>
              <a:t>. </a:t>
            </a:r>
            <a:r>
              <a:rPr lang="en-US" sz="1100" dirty="0"/>
              <a:t>In 23rd IEEE/ACM International Conference on Automated Software </a:t>
            </a:r>
            <a:r>
              <a:rPr lang="en-US" sz="1100" dirty="0" smtClean="0"/>
              <a:t>Engineering</a:t>
            </a:r>
            <a:r>
              <a:rPr lang="en-US" sz="1100" dirty="0"/>
              <a:t> </a:t>
            </a:r>
            <a:r>
              <a:rPr lang="en-US" sz="1100" dirty="0" smtClean="0"/>
              <a:t>(pp. 337</a:t>
            </a:r>
            <a:r>
              <a:rPr lang="en-US" sz="1100" dirty="0"/>
              <a:t>–</a:t>
            </a:r>
            <a:r>
              <a:rPr lang="en-US" sz="1100" dirty="0" smtClean="0"/>
              <a:t>346).</a:t>
            </a:r>
            <a:endParaRPr lang="en-US" sz="1100" dirty="0"/>
          </a:p>
          <a:p>
            <a:pPr algn="just"/>
            <a:endParaRPr lang="en-US" sz="1100" dirty="0"/>
          </a:p>
          <a:p>
            <a:pPr algn="just"/>
            <a:endParaRPr lang="en-US" sz="1100" dirty="0"/>
          </a:p>
        </p:txBody>
      </p:sp>
      <p:sp>
        <p:nvSpPr>
          <p:cNvPr id="3" name="Tijdelijke aanduiding voor dianummer 2"/>
          <p:cNvSpPr>
            <a:spLocks noGrp="1"/>
          </p:cNvSpPr>
          <p:nvPr>
            <p:ph type="sldNum" sz="quarter" idx="12"/>
          </p:nvPr>
        </p:nvSpPr>
        <p:spPr/>
        <p:txBody>
          <a:bodyPr/>
          <a:lstStyle/>
          <a:p>
            <a:fld id="{D57F1E4F-1CFF-5643-939E-02111984F565}" type="slidenum">
              <a:rPr lang="en-US" smtClean="0"/>
              <a:t>21</a:t>
            </a:fld>
            <a:endParaRPr lang="en-US" dirty="0"/>
          </a:p>
        </p:txBody>
      </p:sp>
    </p:spTree>
    <p:extLst>
      <p:ext uri="{BB962C8B-B14F-4D97-AF65-F5344CB8AC3E}">
        <p14:creationId xmlns:p14="http://schemas.microsoft.com/office/powerpoint/2010/main" val="137322634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chor="ctr"/>
          <a:lstStyle/>
          <a:p>
            <a:r>
              <a:rPr lang="nl-BE" dirty="0" smtClean="0"/>
              <a:t>Evaluation</a:t>
            </a:r>
            <a:endParaRPr lang="nl-NL" dirty="0"/>
          </a:p>
        </p:txBody>
      </p:sp>
      <p:sp>
        <p:nvSpPr>
          <p:cNvPr id="3" name="Tijdelijke aanduiding voor inhoud 2"/>
          <p:cNvSpPr>
            <a:spLocks noGrp="1"/>
          </p:cNvSpPr>
          <p:nvPr>
            <p:ph idx="1"/>
          </p:nvPr>
        </p:nvSpPr>
        <p:spPr>
          <a:xfrm>
            <a:off x="646112" y="2052918"/>
            <a:ext cx="9403742" cy="4195481"/>
          </a:xfrm>
        </p:spPr>
        <p:txBody>
          <a:bodyPr>
            <a:normAutofit/>
          </a:bodyPr>
          <a:lstStyle/>
          <a:p>
            <a:r>
              <a:rPr lang="nl-NL" sz="2800" dirty="0" smtClean="0">
                <a:solidFill>
                  <a:schemeClr val="bg2">
                    <a:lumMod val="60000"/>
                    <a:lumOff val="40000"/>
                  </a:schemeClr>
                </a:solidFill>
              </a:rPr>
              <a:t>RQ1 (</a:t>
            </a:r>
            <a:r>
              <a:rPr lang="nl-NL" sz="2800" dirty="0" err="1" smtClean="0">
                <a:solidFill>
                  <a:schemeClr val="bg2">
                    <a:lumMod val="60000"/>
                    <a:lumOff val="40000"/>
                  </a:schemeClr>
                </a:solidFill>
              </a:rPr>
              <a:t>Recall</a:t>
            </a:r>
            <a:r>
              <a:rPr lang="nl-NL" sz="2800" dirty="0" smtClean="0">
                <a:solidFill>
                  <a:schemeClr val="bg2">
                    <a:lumMod val="60000"/>
                    <a:lumOff val="40000"/>
                  </a:schemeClr>
                </a:solidFill>
              </a:rPr>
              <a:t> </a:t>
            </a:r>
            <a:r>
              <a:rPr lang="nl-NL" sz="2800" dirty="0" err="1" smtClean="0">
                <a:solidFill>
                  <a:schemeClr val="bg2">
                    <a:lumMod val="60000"/>
                    <a:lumOff val="40000"/>
                  </a:schemeClr>
                </a:solidFill>
              </a:rPr>
              <a:t>Known</a:t>
            </a:r>
            <a:r>
              <a:rPr lang="nl-NL" sz="2800" dirty="0" smtClean="0">
                <a:solidFill>
                  <a:schemeClr val="bg2">
                    <a:lumMod val="60000"/>
                    <a:lumOff val="40000"/>
                  </a:schemeClr>
                </a:solidFill>
              </a:rPr>
              <a:t>)</a:t>
            </a:r>
            <a:r>
              <a:rPr lang="nl-NL" sz="2800" dirty="0" smtClean="0"/>
              <a:t>: </a:t>
            </a:r>
            <a:r>
              <a:rPr lang="nl-NL" sz="2800" dirty="0" err="1"/>
              <a:t>can</a:t>
            </a:r>
            <a:r>
              <a:rPr lang="nl-NL" sz="2800" dirty="0"/>
              <a:t> </a:t>
            </a:r>
            <a:r>
              <a:rPr lang="nl-NL" sz="2800" dirty="0" err="1"/>
              <a:t>the</a:t>
            </a:r>
            <a:r>
              <a:rPr lang="nl-NL" sz="2800" dirty="0"/>
              <a:t> approach </a:t>
            </a:r>
            <a:r>
              <a:rPr lang="nl-NL" sz="2800" dirty="0" err="1"/>
              <a:t>recall</a:t>
            </a:r>
            <a:r>
              <a:rPr lang="nl-NL" sz="2800" dirty="0"/>
              <a:t> </a:t>
            </a:r>
            <a:r>
              <a:rPr lang="nl-NL" sz="2800" dirty="0" err="1"/>
              <a:t>known</a:t>
            </a:r>
            <a:r>
              <a:rPr lang="nl-NL" sz="2800" dirty="0"/>
              <a:t> change </a:t>
            </a:r>
            <a:r>
              <a:rPr lang="nl-NL" sz="2800" dirty="0" err="1"/>
              <a:t>patterns</a:t>
            </a:r>
            <a:r>
              <a:rPr lang="nl-NL" sz="2800" dirty="0"/>
              <a:t>? </a:t>
            </a:r>
          </a:p>
          <a:p>
            <a:r>
              <a:rPr lang="nl-NL" sz="2800" dirty="0" smtClean="0">
                <a:solidFill>
                  <a:schemeClr val="bg2">
                    <a:lumMod val="60000"/>
                    <a:lumOff val="40000"/>
                  </a:schemeClr>
                </a:solidFill>
              </a:rPr>
              <a:t>RQ2 </a:t>
            </a:r>
            <a:r>
              <a:rPr lang="nl-NL" sz="2800" dirty="0">
                <a:solidFill>
                  <a:schemeClr val="bg2">
                    <a:lumMod val="60000"/>
                    <a:lumOff val="40000"/>
                  </a:schemeClr>
                </a:solidFill>
              </a:rPr>
              <a:t>(</a:t>
            </a:r>
            <a:r>
              <a:rPr lang="nl-NL" sz="2800" dirty="0" err="1">
                <a:solidFill>
                  <a:schemeClr val="bg2">
                    <a:lumMod val="60000"/>
                    <a:lumOff val="40000"/>
                  </a:schemeClr>
                </a:solidFill>
              </a:rPr>
              <a:t>Find</a:t>
            </a:r>
            <a:r>
              <a:rPr lang="nl-NL" sz="2800" dirty="0">
                <a:solidFill>
                  <a:schemeClr val="bg2">
                    <a:lumMod val="60000"/>
                    <a:lumOff val="40000"/>
                  </a:schemeClr>
                </a:solidFill>
              </a:rPr>
              <a:t> </a:t>
            </a:r>
            <a:r>
              <a:rPr lang="nl-NL" sz="2800" dirty="0" err="1">
                <a:solidFill>
                  <a:schemeClr val="bg2">
                    <a:lumMod val="60000"/>
                    <a:lumOff val="40000"/>
                  </a:schemeClr>
                </a:solidFill>
              </a:rPr>
              <a:t>Unknown</a:t>
            </a:r>
            <a:r>
              <a:rPr lang="nl-NL" sz="2800" dirty="0">
                <a:solidFill>
                  <a:schemeClr val="bg2">
                    <a:lumMod val="60000"/>
                    <a:lumOff val="40000"/>
                  </a:schemeClr>
                </a:solidFill>
              </a:rPr>
              <a:t>)</a:t>
            </a:r>
            <a:r>
              <a:rPr lang="nl-NL" sz="2800" dirty="0"/>
              <a:t>: </a:t>
            </a:r>
            <a:r>
              <a:rPr lang="nl-NL" sz="2800" dirty="0" err="1"/>
              <a:t>how</a:t>
            </a:r>
            <a:r>
              <a:rPr lang="nl-NL" sz="2800" dirty="0"/>
              <a:t> does </a:t>
            </a:r>
            <a:r>
              <a:rPr lang="nl-NL" sz="2800" dirty="0" err="1"/>
              <a:t>the</a:t>
            </a:r>
            <a:r>
              <a:rPr lang="nl-NL" sz="2800" dirty="0"/>
              <a:t> approach </a:t>
            </a:r>
            <a:r>
              <a:rPr lang="nl-NL" sz="2800" dirty="0" err="1"/>
              <a:t>perform</a:t>
            </a:r>
            <a:r>
              <a:rPr lang="nl-NL" sz="2800" dirty="0"/>
              <a:t> on open-source </a:t>
            </a:r>
            <a:r>
              <a:rPr lang="nl-NL" sz="2800" dirty="0" err="1"/>
              <a:t>projects</a:t>
            </a:r>
            <a:r>
              <a:rPr lang="nl-NL" sz="2800" dirty="0"/>
              <a:t>? </a:t>
            </a:r>
          </a:p>
        </p:txBody>
      </p:sp>
      <p:sp>
        <p:nvSpPr>
          <p:cNvPr id="5" name="Tijdelijke aanduiding voor dianummer 4"/>
          <p:cNvSpPr>
            <a:spLocks noGrp="1"/>
          </p:cNvSpPr>
          <p:nvPr>
            <p:ph type="sldNum" sz="quarter" idx="12"/>
          </p:nvPr>
        </p:nvSpPr>
        <p:spPr/>
        <p:txBody>
          <a:bodyPr/>
          <a:lstStyle/>
          <a:p>
            <a:fld id="{D57F1E4F-1CFF-5643-939E-02111984F565}" type="slidenum">
              <a:rPr lang="en-US" smtClean="0"/>
              <a:t>22</a:t>
            </a:fld>
            <a:endParaRPr lang="en-US" dirty="0"/>
          </a:p>
        </p:txBody>
      </p:sp>
    </p:spTree>
    <p:extLst>
      <p:ext uri="{BB962C8B-B14F-4D97-AF65-F5344CB8AC3E}">
        <p14:creationId xmlns:p14="http://schemas.microsoft.com/office/powerpoint/2010/main" val="37395366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chor="ctr"/>
          <a:lstStyle/>
          <a:p>
            <a:r>
              <a:rPr lang="nl-BE" dirty="0" smtClean="0"/>
              <a:t>Evaluation: Exapus</a:t>
            </a:r>
            <a:endParaRPr lang="nl-NL" dirty="0"/>
          </a:p>
        </p:txBody>
      </p:sp>
      <p:sp>
        <p:nvSpPr>
          <p:cNvPr id="3" name="Tijdelijke aanduiding voor inhoud 2"/>
          <p:cNvSpPr>
            <a:spLocks noGrp="1"/>
          </p:cNvSpPr>
          <p:nvPr>
            <p:ph idx="1"/>
          </p:nvPr>
        </p:nvSpPr>
        <p:spPr>
          <a:xfrm>
            <a:off x="646112" y="2052918"/>
            <a:ext cx="9403742" cy="4195481"/>
          </a:xfrm>
        </p:spPr>
        <p:txBody>
          <a:bodyPr>
            <a:normAutofit/>
          </a:bodyPr>
          <a:lstStyle/>
          <a:p>
            <a:r>
              <a:rPr lang="nl-NL" sz="2800" dirty="0" err="1" smtClean="0"/>
              <a:t>Motivation</a:t>
            </a:r>
            <a:endParaRPr lang="nl-NL" sz="2800" dirty="0" smtClean="0"/>
          </a:p>
          <a:p>
            <a:pPr lvl="1"/>
            <a:r>
              <a:rPr lang="nl-NL" sz="2600" dirty="0" err="1" smtClean="0"/>
              <a:t>Familiarity</a:t>
            </a:r>
            <a:r>
              <a:rPr lang="nl-NL" sz="2600" dirty="0" smtClean="0"/>
              <a:t> </a:t>
            </a:r>
            <a:r>
              <a:rPr lang="nl-NL" sz="2600" dirty="0" smtClean="0">
                <a:sym typeface="Wingdings"/>
              </a:rPr>
              <a:t></a:t>
            </a:r>
            <a:endParaRPr lang="nl-NL" sz="2600" dirty="0" smtClean="0"/>
          </a:p>
          <a:p>
            <a:pPr lvl="1"/>
            <a:r>
              <a:rPr lang="nl-NL" sz="2600" dirty="0" err="1" smtClean="0"/>
              <a:t>Many</a:t>
            </a:r>
            <a:r>
              <a:rPr lang="nl-NL" sz="2600" dirty="0" smtClean="0"/>
              <a:t> </a:t>
            </a:r>
            <a:r>
              <a:rPr lang="nl-NL" sz="2600" dirty="0" err="1" smtClean="0"/>
              <a:t>systematic-repetitive</a:t>
            </a:r>
            <a:r>
              <a:rPr lang="nl-NL" sz="2600" dirty="0" smtClean="0"/>
              <a:t> changes </a:t>
            </a:r>
            <a:r>
              <a:rPr lang="nl-NL" sz="2600" dirty="0" smtClean="0">
                <a:sym typeface="Wingdings"/>
              </a:rPr>
              <a:t></a:t>
            </a:r>
            <a:endParaRPr lang="nl-NL" sz="2600" dirty="0" smtClean="0"/>
          </a:p>
          <a:p>
            <a:r>
              <a:rPr lang="nl-NL" sz="2800" dirty="0" err="1" smtClean="0"/>
              <a:t>Size</a:t>
            </a:r>
            <a:endParaRPr lang="nl-NL" sz="2800" dirty="0" smtClean="0"/>
          </a:p>
          <a:p>
            <a:pPr lvl="1"/>
            <a:r>
              <a:rPr lang="nl-NL" sz="2600" dirty="0" smtClean="0"/>
              <a:t>263 </a:t>
            </a:r>
            <a:r>
              <a:rPr lang="nl-NL" sz="2600" dirty="0" err="1" smtClean="0"/>
              <a:t>commits</a:t>
            </a:r>
            <a:endParaRPr lang="nl-NL" sz="2600" dirty="0" smtClean="0"/>
          </a:p>
          <a:p>
            <a:pPr lvl="1"/>
            <a:r>
              <a:rPr lang="nl-NL" sz="2600" dirty="0" smtClean="0"/>
              <a:t>13198 </a:t>
            </a:r>
            <a:r>
              <a:rPr lang="nl-NL" sz="2600" dirty="0" err="1"/>
              <a:t>java</a:t>
            </a:r>
            <a:r>
              <a:rPr lang="nl-NL" sz="2600" dirty="0"/>
              <a:t> </a:t>
            </a:r>
            <a:r>
              <a:rPr lang="nl-NL" sz="2600" dirty="0" smtClean="0"/>
              <a:t>LOC over 129 files</a:t>
            </a:r>
            <a:endParaRPr lang="nl-NL" sz="2600" dirty="0"/>
          </a:p>
        </p:txBody>
      </p:sp>
      <p:sp>
        <p:nvSpPr>
          <p:cNvPr id="5" name="Tijdelijke aanduiding voor dianummer 4"/>
          <p:cNvSpPr>
            <a:spLocks noGrp="1"/>
          </p:cNvSpPr>
          <p:nvPr>
            <p:ph type="sldNum" sz="quarter" idx="12"/>
          </p:nvPr>
        </p:nvSpPr>
        <p:spPr/>
        <p:txBody>
          <a:bodyPr/>
          <a:lstStyle/>
          <a:p>
            <a:fld id="{D57F1E4F-1CFF-5643-939E-02111984F565}" type="slidenum">
              <a:rPr lang="en-US" smtClean="0"/>
              <a:t>23</a:t>
            </a:fld>
            <a:endParaRPr lang="en-US" dirty="0"/>
          </a:p>
        </p:txBody>
      </p:sp>
    </p:spTree>
    <p:extLst>
      <p:ext uri="{BB962C8B-B14F-4D97-AF65-F5344CB8AC3E}">
        <p14:creationId xmlns:p14="http://schemas.microsoft.com/office/powerpoint/2010/main" val="202790766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chor="ctr"/>
          <a:lstStyle/>
          <a:p>
            <a:r>
              <a:rPr lang="nl-BE" dirty="0" smtClean="0"/>
              <a:t>Evaluation: </a:t>
            </a:r>
            <a:r>
              <a:rPr lang="nl-NL" sz="4400" dirty="0" err="1" smtClean="0"/>
              <a:t>Recalling</a:t>
            </a:r>
            <a:r>
              <a:rPr lang="nl-NL" sz="4400" dirty="0" smtClean="0"/>
              <a:t> </a:t>
            </a:r>
            <a:r>
              <a:rPr lang="nl-NL" sz="4400" dirty="0" err="1"/>
              <a:t>K</a:t>
            </a:r>
            <a:r>
              <a:rPr lang="nl-NL" sz="4400" dirty="0" err="1" smtClean="0"/>
              <a:t>nown</a:t>
            </a:r>
            <a:r>
              <a:rPr lang="nl-NL" sz="4400" dirty="0" smtClean="0"/>
              <a:t> </a:t>
            </a:r>
            <a:r>
              <a:rPr lang="nl-NL" sz="4400" dirty="0" err="1"/>
              <a:t>P</a:t>
            </a:r>
            <a:r>
              <a:rPr lang="nl-NL" sz="4400" dirty="0" err="1" smtClean="0"/>
              <a:t>atterns</a:t>
            </a:r>
            <a:endParaRPr lang="nl-NL" dirty="0"/>
          </a:p>
        </p:txBody>
      </p:sp>
      <p:sp>
        <p:nvSpPr>
          <p:cNvPr id="10" name="Tijdelijke aanduiding voor inhoud 2"/>
          <p:cNvSpPr>
            <a:spLocks noGrp="1"/>
          </p:cNvSpPr>
          <p:nvPr>
            <p:ph idx="1"/>
          </p:nvPr>
        </p:nvSpPr>
        <p:spPr>
          <a:xfrm>
            <a:off x="646112" y="2052918"/>
            <a:ext cx="9403742" cy="4195481"/>
          </a:xfrm>
        </p:spPr>
        <p:txBody>
          <a:bodyPr>
            <a:normAutofit/>
          </a:bodyPr>
          <a:lstStyle/>
          <a:p>
            <a:r>
              <a:rPr lang="nl-NL" sz="2800" dirty="0" err="1" smtClean="0"/>
              <a:t>Given</a:t>
            </a:r>
            <a:r>
              <a:rPr lang="nl-NL" sz="2800" dirty="0" smtClean="0"/>
              <a:t> </a:t>
            </a:r>
            <a:r>
              <a:rPr lang="nl-NL" sz="2800" dirty="0" err="1" smtClean="0">
                <a:solidFill>
                  <a:schemeClr val="bg2">
                    <a:lumMod val="60000"/>
                    <a:lumOff val="40000"/>
                  </a:schemeClr>
                </a:solidFill>
              </a:rPr>
              <a:t>relatively</a:t>
            </a:r>
            <a:r>
              <a:rPr lang="nl-NL" sz="2800" dirty="0" smtClean="0">
                <a:solidFill>
                  <a:schemeClr val="bg2">
                    <a:lumMod val="60000"/>
                    <a:lumOff val="40000"/>
                  </a:schemeClr>
                </a:solidFill>
              </a:rPr>
              <a:t> small code </a:t>
            </a:r>
            <a:r>
              <a:rPr lang="nl-NL" sz="2800" dirty="0" err="1" smtClean="0">
                <a:solidFill>
                  <a:schemeClr val="bg2">
                    <a:lumMod val="60000"/>
                    <a:lumOff val="40000"/>
                  </a:schemeClr>
                </a:solidFill>
              </a:rPr>
              <a:t>fragments</a:t>
            </a:r>
            <a:r>
              <a:rPr lang="nl-NL" sz="2800" dirty="0" smtClean="0">
                <a:solidFill>
                  <a:schemeClr val="bg2">
                    <a:lumMod val="60000"/>
                    <a:lumOff val="40000"/>
                  </a:schemeClr>
                </a:solidFill>
              </a:rPr>
              <a:t> </a:t>
            </a:r>
            <a:r>
              <a:rPr lang="nl-NL" sz="2800" dirty="0" err="1" smtClean="0"/>
              <a:t>with</a:t>
            </a:r>
            <a:r>
              <a:rPr lang="nl-NL" sz="2800" dirty="0" smtClean="0"/>
              <a:t> </a:t>
            </a:r>
            <a:r>
              <a:rPr lang="nl-NL" sz="2800" dirty="0" err="1" smtClean="0"/>
              <a:t>known</a:t>
            </a:r>
            <a:r>
              <a:rPr lang="nl-NL" sz="2800" dirty="0" smtClean="0"/>
              <a:t> </a:t>
            </a:r>
            <a:r>
              <a:rPr lang="nl-NL" sz="2800" dirty="0" err="1" smtClean="0"/>
              <a:t>systematic-repetitive</a:t>
            </a:r>
            <a:r>
              <a:rPr lang="nl-NL" sz="2800" dirty="0" smtClean="0"/>
              <a:t> changes</a:t>
            </a:r>
          </a:p>
          <a:p>
            <a:r>
              <a:rPr lang="nl-NL" sz="2800" dirty="0"/>
              <a:t>T</a:t>
            </a:r>
            <a:r>
              <a:rPr lang="nl-NL" sz="2800" dirty="0" smtClean="0"/>
              <a:t>he </a:t>
            </a:r>
            <a:r>
              <a:rPr lang="nl-NL" sz="2800" dirty="0" err="1"/>
              <a:t>algorithm</a:t>
            </a:r>
            <a:r>
              <a:rPr lang="nl-NL" sz="2800" dirty="0"/>
              <a:t> is </a:t>
            </a:r>
            <a:r>
              <a:rPr lang="nl-NL" sz="2800" dirty="0" err="1"/>
              <a:t>able</a:t>
            </a:r>
            <a:r>
              <a:rPr lang="nl-NL" sz="2800" dirty="0"/>
              <a:t> </a:t>
            </a:r>
            <a:r>
              <a:rPr lang="nl-NL" sz="2800" dirty="0" err="1"/>
              <a:t>to</a:t>
            </a:r>
            <a:r>
              <a:rPr lang="nl-NL" sz="2800" dirty="0"/>
              <a:t> </a:t>
            </a:r>
            <a:r>
              <a:rPr lang="nl-NL" sz="2800" dirty="0" err="1"/>
              <a:t>recall</a:t>
            </a:r>
            <a:r>
              <a:rPr lang="nl-NL" sz="2800" dirty="0"/>
              <a:t> </a:t>
            </a:r>
            <a:r>
              <a:rPr lang="nl-NL" sz="2800" dirty="0" err="1" smtClean="0"/>
              <a:t>the</a:t>
            </a:r>
            <a:r>
              <a:rPr lang="nl-NL" sz="2800" dirty="0" smtClean="0"/>
              <a:t> change </a:t>
            </a:r>
            <a:r>
              <a:rPr lang="nl-NL" sz="2800" dirty="0" err="1"/>
              <a:t>patterns</a:t>
            </a:r>
            <a:r>
              <a:rPr lang="nl-NL" sz="2800" dirty="0"/>
              <a:t>, </a:t>
            </a:r>
            <a:r>
              <a:rPr lang="nl-NL" sz="2800" dirty="0" err="1"/>
              <a:t>with</a:t>
            </a:r>
            <a:r>
              <a:rPr lang="nl-NL" sz="2800" dirty="0"/>
              <a:t> </a:t>
            </a:r>
            <a:r>
              <a:rPr lang="nl-NL" sz="2800" dirty="0">
                <a:solidFill>
                  <a:schemeClr val="bg2">
                    <a:lumMod val="60000"/>
                    <a:lumOff val="40000"/>
                  </a:schemeClr>
                </a:solidFill>
              </a:rPr>
              <a:t>performance </a:t>
            </a:r>
            <a:r>
              <a:rPr lang="nl-NL" sz="2800" dirty="0" err="1">
                <a:solidFill>
                  <a:schemeClr val="bg2">
                    <a:lumMod val="60000"/>
                    <a:lumOff val="40000"/>
                  </a:schemeClr>
                </a:solidFill>
              </a:rPr>
              <a:t>highly</a:t>
            </a:r>
            <a:r>
              <a:rPr lang="nl-NL" sz="2800" dirty="0">
                <a:solidFill>
                  <a:schemeClr val="bg2">
                    <a:lumMod val="60000"/>
                    <a:lumOff val="40000"/>
                  </a:schemeClr>
                </a:solidFill>
              </a:rPr>
              <a:t> </a:t>
            </a:r>
            <a:r>
              <a:rPr lang="nl-NL" sz="2800" dirty="0" err="1">
                <a:solidFill>
                  <a:schemeClr val="bg2">
                    <a:lumMod val="60000"/>
                    <a:lumOff val="40000"/>
                  </a:schemeClr>
                </a:solidFill>
              </a:rPr>
              <a:t>dependent</a:t>
            </a:r>
            <a:r>
              <a:rPr lang="nl-NL" sz="2800" dirty="0">
                <a:solidFill>
                  <a:schemeClr val="bg2">
                    <a:lumMod val="60000"/>
                    <a:lumOff val="40000"/>
                  </a:schemeClr>
                </a:solidFill>
              </a:rPr>
              <a:t> </a:t>
            </a:r>
            <a:r>
              <a:rPr lang="nl-NL" sz="2800" dirty="0"/>
              <a:t>on </a:t>
            </a:r>
            <a:r>
              <a:rPr lang="nl-NL" sz="2800" dirty="0" err="1"/>
              <a:t>the</a:t>
            </a:r>
            <a:r>
              <a:rPr lang="nl-NL" sz="2800" dirty="0"/>
              <a:t> </a:t>
            </a:r>
            <a:r>
              <a:rPr lang="nl-NL" sz="2800" dirty="0" err="1"/>
              <a:t>used</a:t>
            </a:r>
            <a:r>
              <a:rPr lang="nl-NL" sz="2800" dirty="0"/>
              <a:t> </a:t>
            </a:r>
            <a:r>
              <a:rPr lang="nl-NL" sz="2800" dirty="0" err="1"/>
              <a:t>grouping</a:t>
            </a:r>
            <a:r>
              <a:rPr lang="nl-NL" sz="2800" dirty="0"/>
              <a:t> </a:t>
            </a:r>
            <a:r>
              <a:rPr lang="nl-NL" sz="2800" dirty="0" err="1"/>
              <a:t>granularity</a:t>
            </a:r>
            <a:r>
              <a:rPr lang="nl-NL" sz="2800" dirty="0"/>
              <a:t> </a:t>
            </a:r>
            <a:r>
              <a:rPr lang="nl-NL" sz="2800" dirty="0" err="1"/>
              <a:t>and</a:t>
            </a:r>
            <a:r>
              <a:rPr lang="nl-NL" sz="2800" dirty="0"/>
              <a:t> </a:t>
            </a:r>
            <a:r>
              <a:rPr lang="nl-NL" sz="2800" dirty="0" err="1"/>
              <a:t>equivalence</a:t>
            </a:r>
            <a:r>
              <a:rPr lang="nl-NL" sz="2800" dirty="0"/>
              <a:t> </a:t>
            </a:r>
            <a:r>
              <a:rPr lang="nl-NL" sz="2800" dirty="0" err="1"/>
              <a:t>relation</a:t>
            </a:r>
            <a:r>
              <a:rPr lang="nl-NL" sz="2800" dirty="0"/>
              <a:t> </a:t>
            </a:r>
          </a:p>
        </p:txBody>
      </p:sp>
      <p:sp>
        <p:nvSpPr>
          <p:cNvPr id="3" name="Tijdelijke aanduiding voor dianummer 2"/>
          <p:cNvSpPr>
            <a:spLocks noGrp="1"/>
          </p:cNvSpPr>
          <p:nvPr>
            <p:ph type="sldNum" sz="quarter" idx="12"/>
          </p:nvPr>
        </p:nvSpPr>
        <p:spPr/>
        <p:txBody>
          <a:bodyPr/>
          <a:lstStyle/>
          <a:p>
            <a:fld id="{D57F1E4F-1CFF-5643-939E-02111984F565}" type="slidenum">
              <a:rPr lang="en-US" smtClean="0"/>
              <a:t>24</a:t>
            </a:fld>
            <a:endParaRPr lang="en-US" dirty="0"/>
          </a:p>
        </p:txBody>
      </p:sp>
    </p:spTree>
    <p:extLst>
      <p:ext uri="{BB962C8B-B14F-4D97-AF65-F5344CB8AC3E}">
        <p14:creationId xmlns:p14="http://schemas.microsoft.com/office/powerpoint/2010/main" val="10107299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chor="ctr"/>
          <a:lstStyle/>
          <a:p>
            <a:r>
              <a:rPr lang="nl-BE" dirty="0" smtClean="0"/>
              <a:t>Evaluation: </a:t>
            </a:r>
            <a:r>
              <a:rPr lang="nl-NL" sz="4400" dirty="0" err="1" smtClean="0"/>
              <a:t>Recalling</a:t>
            </a:r>
            <a:r>
              <a:rPr lang="nl-NL" sz="4400" dirty="0" smtClean="0"/>
              <a:t> </a:t>
            </a:r>
            <a:r>
              <a:rPr lang="nl-NL" sz="4400" dirty="0" err="1"/>
              <a:t>K</a:t>
            </a:r>
            <a:r>
              <a:rPr lang="nl-NL" sz="4400" dirty="0" err="1" smtClean="0"/>
              <a:t>nown</a:t>
            </a:r>
            <a:r>
              <a:rPr lang="nl-NL" sz="4400" dirty="0" smtClean="0"/>
              <a:t> </a:t>
            </a:r>
            <a:r>
              <a:rPr lang="nl-NL" sz="4400" dirty="0" err="1" smtClean="0"/>
              <a:t>Patterns</a:t>
            </a:r>
            <a:r>
              <a:rPr lang="nl-NL" sz="4400" dirty="0" smtClean="0"/>
              <a:t>, </a:t>
            </a:r>
            <a:r>
              <a:rPr lang="nl-NL" sz="4400" dirty="0" err="1" smtClean="0"/>
              <a:t>Example</a:t>
            </a:r>
            <a:endParaRPr lang="nl-NL" dirty="0"/>
          </a:p>
        </p:txBody>
      </p:sp>
      <p:sp>
        <p:nvSpPr>
          <p:cNvPr id="5" name="Rectangle 2"/>
          <p:cNvSpPr/>
          <p:nvPr/>
        </p:nvSpPr>
        <p:spPr>
          <a:xfrm>
            <a:off x="646111" y="1853247"/>
            <a:ext cx="7668550" cy="4801314"/>
          </a:xfrm>
          <a:prstGeom prst="rect">
            <a:avLst/>
          </a:prstGeom>
        </p:spPr>
        <p:txBody>
          <a:bodyPr wrap="square">
            <a:spAutoFit/>
          </a:bodyPr>
          <a:lstStyle/>
          <a:p>
            <a:r>
              <a:rPr lang="nl-NL" dirty="0" smtClean="0">
                <a:latin typeface="Monaco" charset="0"/>
                <a:ea typeface="Monaco" charset="0"/>
                <a:cs typeface="Monaco" charset="0"/>
              </a:rPr>
              <a:t>package </a:t>
            </a:r>
            <a:r>
              <a:rPr lang="nl-NL" dirty="0" err="1">
                <a:latin typeface="Monaco" charset="0"/>
                <a:ea typeface="Monaco" charset="0"/>
                <a:cs typeface="Monaco" charset="0"/>
              </a:rPr>
              <a:t>exapus.gui.views.forest</a:t>
            </a:r>
            <a:r>
              <a:rPr lang="nl-NL" dirty="0" smtClean="0">
                <a:latin typeface="Monaco" charset="0"/>
                <a:ea typeface="Monaco" charset="0"/>
                <a:cs typeface="Monaco" charset="0"/>
              </a:rPr>
              <a:t>;</a:t>
            </a:r>
          </a:p>
          <a:p>
            <a:endParaRPr lang="nl-NL" dirty="0">
              <a:latin typeface="Monaco" charset="0"/>
              <a:ea typeface="Monaco" charset="0"/>
              <a:cs typeface="Monaco" charset="0"/>
            </a:endParaRPr>
          </a:p>
          <a:p>
            <a:r>
              <a:rPr lang="nl-NL" dirty="0" smtClean="0">
                <a:latin typeface="Monaco" charset="0"/>
                <a:ea typeface="Monaco" charset="0"/>
                <a:cs typeface="Monaco" charset="0"/>
              </a:rPr>
              <a:t>import </a:t>
            </a:r>
            <a:r>
              <a:rPr lang="nl-NL" dirty="0" err="1" smtClean="0">
                <a:latin typeface="Monaco" charset="0"/>
                <a:ea typeface="Monaco" charset="0"/>
                <a:cs typeface="Monaco" charset="0"/>
              </a:rPr>
              <a:t>org.eclipse.jface.viewers.ITreeContentProvider</a:t>
            </a:r>
            <a:r>
              <a:rPr lang="nl-NL" dirty="0" smtClean="0">
                <a:latin typeface="Monaco" charset="0"/>
                <a:ea typeface="Monaco" charset="0"/>
                <a:cs typeface="Monaco" charset="0"/>
              </a:rPr>
              <a:t>;</a:t>
            </a:r>
          </a:p>
          <a:p>
            <a:r>
              <a:rPr lang="nl-NL" dirty="0" smtClean="0">
                <a:latin typeface="Monaco" charset="0"/>
                <a:ea typeface="Monaco" charset="0"/>
                <a:cs typeface="Monaco" charset="0"/>
              </a:rPr>
              <a:t>... [6 more]</a:t>
            </a:r>
          </a:p>
          <a:p>
            <a:endParaRPr lang="nl-NL" dirty="0">
              <a:latin typeface="Monaco" charset="0"/>
              <a:ea typeface="Monaco" charset="0"/>
              <a:cs typeface="Monaco" charset="0"/>
            </a:endParaRPr>
          </a:p>
          <a:p>
            <a:r>
              <a:rPr lang="nl-NL" dirty="0" smtClean="0">
                <a:latin typeface="Monaco" charset="0"/>
                <a:ea typeface="Monaco" charset="0"/>
                <a:cs typeface="Monaco" charset="0"/>
              </a:rPr>
              <a:t>import </a:t>
            </a:r>
            <a:r>
              <a:rPr lang="nl-NL" dirty="0" err="1">
                <a:latin typeface="Monaco" charset="0"/>
                <a:ea typeface="Monaco" charset="0"/>
                <a:cs typeface="Monaco" charset="0"/>
              </a:rPr>
              <a:t>exapus.model.</a:t>
            </a:r>
            <a:r>
              <a:rPr lang="nl-NL" dirty="0" err="1">
                <a:solidFill>
                  <a:schemeClr val="bg2">
                    <a:lumMod val="60000"/>
                    <a:lumOff val="40000"/>
                  </a:schemeClr>
                </a:solidFill>
                <a:latin typeface="Monaco" charset="0"/>
                <a:ea typeface="Monaco" charset="0"/>
                <a:cs typeface="Monaco" charset="0"/>
              </a:rPr>
              <a:t>forest.</a:t>
            </a:r>
            <a:r>
              <a:rPr lang="nl-NL" dirty="0" err="1">
                <a:latin typeface="Monaco" charset="0"/>
                <a:ea typeface="Monaco" charset="0"/>
                <a:cs typeface="Monaco" charset="0"/>
              </a:rPr>
              <a:t>DeltaEvent</a:t>
            </a:r>
            <a:r>
              <a:rPr lang="nl-NL" dirty="0" smtClean="0">
                <a:latin typeface="Monaco" charset="0"/>
                <a:ea typeface="Monaco" charset="0"/>
                <a:cs typeface="Monaco" charset="0"/>
              </a:rPr>
              <a:t>;</a:t>
            </a:r>
          </a:p>
          <a:p>
            <a:r>
              <a:rPr lang="nl-NL" dirty="0" smtClean="0">
                <a:latin typeface="Monaco" charset="0"/>
                <a:ea typeface="Monaco" charset="0"/>
                <a:cs typeface="Monaco" charset="0"/>
              </a:rPr>
              <a:t>import </a:t>
            </a:r>
            <a:r>
              <a:rPr lang="nl-NL" dirty="0" err="1">
                <a:latin typeface="Monaco" charset="0"/>
                <a:ea typeface="Monaco" charset="0"/>
                <a:cs typeface="Monaco" charset="0"/>
              </a:rPr>
              <a:t>exapus.model.</a:t>
            </a:r>
            <a:r>
              <a:rPr lang="nl-NL" dirty="0" err="1">
                <a:solidFill>
                  <a:schemeClr val="bg2">
                    <a:lumMod val="60000"/>
                    <a:lumOff val="40000"/>
                  </a:schemeClr>
                </a:solidFill>
                <a:latin typeface="Monaco" charset="0"/>
                <a:ea typeface="Monaco" charset="0"/>
                <a:cs typeface="Monaco" charset="0"/>
              </a:rPr>
              <a:t>forest.</a:t>
            </a:r>
            <a:r>
              <a:rPr lang="nl-NL" dirty="0" err="1">
                <a:latin typeface="Monaco" charset="0"/>
                <a:ea typeface="Monaco" charset="0"/>
                <a:cs typeface="Monaco" charset="0"/>
              </a:rPr>
              <a:t>FactForest</a:t>
            </a:r>
            <a:r>
              <a:rPr lang="nl-NL" dirty="0" smtClean="0">
                <a:latin typeface="Monaco" charset="0"/>
                <a:ea typeface="Monaco" charset="0"/>
                <a:cs typeface="Monaco" charset="0"/>
              </a:rPr>
              <a:t>;</a:t>
            </a:r>
          </a:p>
          <a:p>
            <a:r>
              <a:rPr lang="nl-NL" dirty="0" smtClean="0">
                <a:latin typeface="Monaco" charset="0"/>
                <a:ea typeface="Monaco" charset="0"/>
                <a:cs typeface="Monaco" charset="0"/>
              </a:rPr>
              <a:t>import </a:t>
            </a:r>
            <a:r>
              <a:rPr lang="nl-NL" dirty="0" err="1">
                <a:latin typeface="Monaco" charset="0"/>
                <a:ea typeface="Monaco" charset="0"/>
                <a:cs typeface="Monaco" charset="0"/>
              </a:rPr>
              <a:t>exapus.model.</a:t>
            </a:r>
            <a:r>
              <a:rPr lang="nl-NL" dirty="0" err="1">
                <a:solidFill>
                  <a:schemeClr val="bg2">
                    <a:lumMod val="60000"/>
                    <a:lumOff val="40000"/>
                  </a:schemeClr>
                </a:solidFill>
                <a:latin typeface="Monaco" charset="0"/>
                <a:ea typeface="Monaco" charset="0"/>
                <a:cs typeface="Monaco" charset="0"/>
              </a:rPr>
              <a:t>forest.</a:t>
            </a:r>
            <a:r>
              <a:rPr lang="nl-NL" dirty="0" err="1">
                <a:latin typeface="Monaco" charset="0"/>
                <a:ea typeface="Monaco" charset="0"/>
                <a:cs typeface="Monaco" charset="0"/>
              </a:rPr>
              <a:t>ForestElement</a:t>
            </a:r>
            <a:r>
              <a:rPr lang="nl-NL" dirty="0" smtClean="0">
                <a:latin typeface="Monaco" charset="0"/>
                <a:ea typeface="Monaco" charset="0"/>
                <a:cs typeface="Monaco" charset="0"/>
              </a:rPr>
              <a:t>;</a:t>
            </a:r>
          </a:p>
          <a:p>
            <a:r>
              <a:rPr lang="nl-NL" dirty="0" smtClean="0">
                <a:latin typeface="Monaco" charset="0"/>
                <a:ea typeface="Monaco" charset="0"/>
                <a:cs typeface="Monaco" charset="0"/>
              </a:rPr>
              <a:t>import </a:t>
            </a:r>
            <a:r>
              <a:rPr lang="nl-NL" dirty="0" err="1" smtClean="0">
                <a:latin typeface="Monaco" charset="0"/>
                <a:ea typeface="Monaco" charset="0"/>
                <a:cs typeface="Monaco" charset="0"/>
              </a:rPr>
              <a:t>exapus.model.</a:t>
            </a:r>
            <a:r>
              <a:rPr lang="nl-NL" dirty="0" err="1" smtClean="0">
                <a:solidFill>
                  <a:schemeClr val="bg2">
                    <a:lumMod val="60000"/>
                    <a:lumOff val="40000"/>
                  </a:schemeClr>
                </a:solidFill>
                <a:latin typeface="Monaco" charset="0"/>
                <a:ea typeface="Monaco" charset="0"/>
                <a:cs typeface="Monaco" charset="0"/>
              </a:rPr>
              <a:t>forest.</a:t>
            </a:r>
            <a:r>
              <a:rPr lang="nl-NL" dirty="0" err="1" smtClean="0">
                <a:latin typeface="Monaco" charset="0"/>
                <a:ea typeface="Monaco" charset="0"/>
                <a:cs typeface="Monaco" charset="0"/>
              </a:rPr>
              <a:t>IDeltaListener</a:t>
            </a:r>
            <a:r>
              <a:rPr lang="nl-NL" dirty="0" smtClean="0">
                <a:latin typeface="Monaco" charset="0"/>
                <a:ea typeface="Monaco" charset="0"/>
                <a:cs typeface="Monaco" charset="0"/>
              </a:rPr>
              <a:t>;</a:t>
            </a:r>
          </a:p>
          <a:p>
            <a:r>
              <a:rPr lang="nl-NL" dirty="0" smtClean="0">
                <a:latin typeface="Monaco" charset="0"/>
                <a:ea typeface="Monaco" charset="0"/>
                <a:cs typeface="Monaco" charset="0"/>
              </a:rPr>
              <a:t>import </a:t>
            </a:r>
            <a:r>
              <a:rPr lang="nl-NL" dirty="0" err="1">
                <a:latin typeface="Monaco" charset="0"/>
                <a:ea typeface="Monaco" charset="0"/>
                <a:cs typeface="Monaco" charset="0"/>
              </a:rPr>
              <a:t>exapus.model.</a:t>
            </a:r>
            <a:r>
              <a:rPr lang="nl-NL" dirty="0" err="1">
                <a:solidFill>
                  <a:schemeClr val="bg2">
                    <a:lumMod val="60000"/>
                    <a:lumOff val="40000"/>
                  </a:schemeClr>
                </a:solidFill>
                <a:latin typeface="Monaco" charset="0"/>
                <a:ea typeface="Monaco" charset="0"/>
                <a:cs typeface="Monaco" charset="0"/>
              </a:rPr>
              <a:t>forest.</a:t>
            </a:r>
            <a:r>
              <a:rPr lang="nl-NL" dirty="0" err="1">
                <a:latin typeface="Monaco" charset="0"/>
                <a:ea typeface="Monaco" charset="0"/>
                <a:cs typeface="Monaco" charset="0"/>
              </a:rPr>
              <a:t>Member</a:t>
            </a:r>
            <a:r>
              <a:rPr lang="nl-NL" dirty="0" smtClean="0">
                <a:latin typeface="Monaco" charset="0"/>
                <a:ea typeface="Monaco" charset="0"/>
                <a:cs typeface="Monaco" charset="0"/>
              </a:rPr>
              <a:t>;</a:t>
            </a:r>
          </a:p>
          <a:p>
            <a:r>
              <a:rPr lang="nl-NL" dirty="0" smtClean="0">
                <a:latin typeface="Monaco" charset="0"/>
                <a:ea typeface="Monaco" charset="0"/>
                <a:cs typeface="Monaco" charset="0"/>
              </a:rPr>
              <a:t>import </a:t>
            </a:r>
            <a:r>
              <a:rPr lang="nl-NL" dirty="0" err="1">
                <a:latin typeface="Monaco" charset="0"/>
                <a:ea typeface="Monaco" charset="0"/>
                <a:cs typeface="Monaco" charset="0"/>
              </a:rPr>
              <a:t>exapus.model.</a:t>
            </a:r>
            <a:r>
              <a:rPr lang="nl-NL" dirty="0" err="1">
                <a:solidFill>
                  <a:schemeClr val="bg2">
                    <a:lumMod val="60000"/>
                    <a:lumOff val="40000"/>
                  </a:schemeClr>
                </a:solidFill>
                <a:latin typeface="Monaco" charset="0"/>
                <a:ea typeface="Monaco" charset="0"/>
                <a:cs typeface="Monaco" charset="0"/>
              </a:rPr>
              <a:t>forest.</a:t>
            </a:r>
            <a:r>
              <a:rPr lang="nl-NL" dirty="0" err="1">
                <a:latin typeface="Monaco" charset="0"/>
                <a:ea typeface="Monaco" charset="0"/>
                <a:cs typeface="Monaco" charset="0"/>
              </a:rPr>
              <a:t>MemberContainer</a:t>
            </a:r>
            <a:r>
              <a:rPr lang="nl-NL" dirty="0" smtClean="0">
                <a:latin typeface="Monaco" charset="0"/>
                <a:ea typeface="Monaco" charset="0"/>
                <a:cs typeface="Monaco" charset="0"/>
              </a:rPr>
              <a:t>;</a:t>
            </a:r>
          </a:p>
          <a:p>
            <a:r>
              <a:rPr lang="nl-NL" dirty="0" smtClean="0">
                <a:latin typeface="Monaco" charset="0"/>
                <a:ea typeface="Monaco" charset="0"/>
                <a:cs typeface="Monaco" charset="0"/>
              </a:rPr>
              <a:t>import </a:t>
            </a:r>
            <a:r>
              <a:rPr lang="nl-NL" dirty="0" err="1">
                <a:latin typeface="Monaco" charset="0"/>
                <a:ea typeface="Monaco" charset="0"/>
                <a:cs typeface="Monaco" charset="0"/>
              </a:rPr>
              <a:t>exapus.model.</a:t>
            </a:r>
            <a:r>
              <a:rPr lang="nl-NL" dirty="0" err="1">
                <a:solidFill>
                  <a:schemeClr val="bg2">
                    <a:lumMod val="60000"/>
                    <a:lumOff val="40000"/>
                  </a:schemeClr>
                </a:solidFill>
                <a:latin typeface="Monaco" charset="0"/>
                <a:ea typeface="Monaco" charset="0"/>
                <a:cs typeface="Monaco" charset="0"/>
              </a:rPr>
              <a:t>forest.</a:t>
            </a:r>
            <a:r>
              <a:rPr lang="nl-NL" dirty="0" err="1">
                <a:latin typeface="Monaco" charset="0"/>
                <a:ea typeface="Monaco" charset="0"/>
                <a:cs typeface="Monaco" charset="0"/>
              </a:rPr>
              <a:t>PackageLayer</a:t>
            </a:r>
            <a:r>
              <a:rPr lang="nl-NL" dirty="0" smtClean="0">
                <a:latin typeface="Monaco" charset="0"/>
                <a:ea typeface="Monaco" charset="0"/>
                <a:cs typeface="Monaco" charset="0"/>
              </a:rPr>
              <a:t>;</a:t>
            </a:r>
          </a:p>
          <a:p>
            <a:r>
              <a:rPr lang="nl-NL" dirty="0" smtClean="0">
                <a:latin typeface="Monaco" charset="0"/>
                <a:ea typeface="Monaco" charset="0"/>
                <a:cs typeface="Monaco" charset="0"/>
              </a:rPr>
              <a:t>import </a:t>
            </a:r>
            <a:r>
              <a:rPr lang="nl-NL" dirty="0" err="1">
                <a:latin typeface="Monaco" charset="0"/>
                <a:ea typeface="Monaco" charset="0"/>
                <a:cs typeface="Monaco" charset="0"/>
              </a:rPr>
              <a:t>exapus.model.</a:t>
            </a:r>
            <a:r>
              <a:rPr lang="nl-NL" dirty="0" err="1">
                <a:solidFill>
                  <a:schemeClr val="bg2">
                    <a:lumMod val="60000"/>
                    <a:lumOff val="40000"/>
                  </a:schemeClr>
                </a:solidFill>
                <a:latin typeface="Monaco" charset="0"/>
                <a:ea typeface="Monaco" charset="0"/>
                <a:cs typeface="Monaco" charset="0"/>
              </a:rPr>
              <a:t>forest.</a:t>
            </a:r>
            <a:r>
              <a:rPr lang="nl-NL" dirty="0" err="1">
                <a:latin typeface="Monaco" charset="0"/>
                <a:ea typeface="Monaco" charset="0"/>
                <a:cs typeface="Monaco" charset="0"/>
              </a:rPr>
              <a:t>PackageTree</a:t>
            </a:r>
            <a:r>
              <a:rPr lang="nl-NL" dirty="0" smtClean="0">
                <a:latin typeface="Monaco" charset="0"/>
                <a:ea typeface="Monaco" charset="0"/>
                <a:cs typeface="Monaco" charset="0"/>
              </a:rPr>
              <a:t>;</a:t>
            </a:r>
          </a:p>
          <a:p>
            <a:r>
              <a:rPr lang="nl-NL" dirty="0" smtClean="0">
                <a:latin typeface="Monaco" charset="0"/>
                <a:ea typeface="Monaco" charset="0"/>
                <a:cs typeface="Monaco" charset="0"/>
              </a:rPr>
              <a:t>import </a:t>
            </a:r>
            <a:r>
              <a:rPr lang="nl-NL" dirty="0" err="1">
                <a:latin typeface="Monaco" charset="0"/>
                <a:ea typeface="Monaco" charset="0"/>
                <a:cs typeface="Monaco" charset="0"/>
              </a:rPr>
              <a:t>exapus.model.</a:t>
            </a:r>
            <a:r>
              <a:rPr lang="nl-NL" dirty="0" err="1">
                <a:solidFill>
                  <a:schemeClr val="bg2">
                    <a:lumMod val="60000"/>
                    <a:lumOff val="40000"/>
                  </a:schemeClr>
                </a:solidFill>
                <a:latin typeface="Monaco" charset="0"/>
                <a:ea typeface="Monaco" charset="0"/>
                <a:cs typeface="Monaco" charset="0"/>
              </a:rPr>
              <a:t>forest.</a:t>
            </a:r>
            <a:r>
              <a:rPr lang="nl-NL" dirty="0" err="1">
                <a:latin typeface="Monaco" charset="0"/>
                <a:ea typeface="Monaco" charset="0"/>
                <a:cs typeface="Monaco" charset="0"/>
              </a:rPr>
              <a:t>Ref</a:t>
            </a:r>
            <a:r>
              <a:rPr lang="nl-NL" dirty="0" smtClean="0">
                <a:latin typeface="Monaco" charset="0"/>
                <a:ea typeface="Monaco" charset="0"/>
                <a:cs typeface="Monaco" charset="0"/>
              </a:rPr>
              <a:t>;</a:t>
            </a:r>
          </a:p>
          <a:p>
            <a:endParaRPr lang="nl-NL" dirty="0">
              <a:latin typeface="Monaco" charset="0"/>
              <a:ea typeface="Monaco" charset="0"/>
              <a:cs typeface="Monaco" charset="0"/>
            </a:endParaRPr>
          </a:p>
          <a:p>
            <a:r>
              <a:rPr lang="nl-NL" dirty="0" smtClean="0">
                <a:latin typeface="Monaco" charset="0"/>
                <a:ea typeface="Monaco" charset="0"/>
                <a:cs typeface="Monaco" charset="0"/>
              </a:rPr>
              <a:t>public </a:t>
            </a:r>
            <a:r>
              <a:rPr lang="nl-NL" dirty="0">
                <a:latin typeface="Monaco" charset="0"/>
                <a:ea typeface="Monaco" charset="0"/>
                <a:cs typeface="Monaco" charset="0"/>
              </a:rPr>
              <a:t>class </a:t>
            </a:r>
            <a:r>
              <a:rPr lang="nl-NL" dirty="0" err="1">
                <a:latin typeface="Monaco" charset="0"/>
                <a:ea typeface="Monaco" charset="0"/>
                <a:cs typeface="Monaco" charset="0"/>
              </a:rPr>
              <a:t>FactForestTreeContentProvider</a:t>
            </a:r>
            <a:r>
              <a:rPr lang="nl-NL" dirty="0">
                <a:latin typeface="Monaco" charset="0"/>
                <a:ea typeface="Monaco" charset="0"/>
                <a:cs typeface="Monaco" charset="0"/>
              </a:rPr>
              <a:t> </a:t>
            </a:r>
            <a:r>
              <a:rPr lang="nl-NL" dirty="0" smtClean="0">
                <a:latin typeface="Monaco" charset="0"/>
                <a:ea typeface="Monaco" charset="0"/>
                <a:cs typeface="Monaco" charset="0"/>
              </a:rPr>
              <a:t>... {  </a:t>
            </a:r>
          </a:p>
          <a:p>
            <a:r>
              <a:rPr lang="nl-NL" dirty="0">
                <a:latin typeface="Monaco" charset="0"/>
                <a:ea typeface="Monaco" charset="0"/>
                <a:cs typeface="Monaco" charset="0"/>
              </a:rPr>
              <a:t> </a:t>
            </a:r>
            <a:r>
              <a:rPr lang="nl-NL" dirty="0" smtClean="0">
                <a:latin typeface="Monaco" charset="0"/>
                <a:ea typeface="Monaco" charset="0"/>
                <a:cs typeface="Monaco" charset="0"/>
              </a:rPr>
              <a:t> ...</a:t>
            </a:r>
            <a:endParaRPr lang="nl-NL" dirty="0">
              <a:latin typeface="Monaco" charset="0"/>
              <a:ea typeface="Monaco" charset="0"/>
              <a:cs typeface="Monaco" charset="0"/>
            </a:endParaRPr>
          </a:p>
        </p:txBody>
      </p:sp>
      <p:sp>
        <p:nvSpPr>
          <p:cNvPr id="68" name="TextBox 5"/>
          <p:cNvSpPr txBox="1"/>
          <p:nvPr/>
        </p:nvSpPr>
        <p:spPr>
          <a:xfrm>
            <a:off x="7100750" y="3854777"/>
            <a:ext cx="4550734" cy="369332"/>
          </a:xfrm>
          <a:prstGeom prst="rect">
            <a:avLst/>
          </a:prstGeom>
          <a:solidFill>
            <a:schemeClr val="bg1">
              <a:lumMod val="85000"/>
              <a:lumOff val="15000"/>
            </a:schemeClr>
          </a:solidFill>
          <a:ln>
            <a:solidFill>
              <a:schemeClr val="accent1"/>
            </a:solidFill>
          </a:ln>
          <a:effectLst/>
        </p:spPr>
        <p:txBody>
          <a:bodyPr wrap="square" rtlCol="0">
            <a:spAutoFit/>
          </a:bodyPr>
          <a:lstStyle/>
          <a:p>
            <a:r>
              <a:rPr lang="en-US" dirty="0"/>
              <a:t>i</a:t>
            </a:r>
            <a:r>
              <a:rPr lang="en-US" dirty="0" smtClean="0"/>
              <a:t>mport </a:t>
            </a:r>
            <a:r>
              <a:rPr lang="en-US" dirty="0" err="1" smtClean="0"/>
              <a:t>exapus.model</a:t>
            </a:r>
            <a:r>
              <a:rPr lang="en-US" dirty="0" smtClean="0"/>
              <a:t>.&lt;</a:t>
            </a:r>
            <a:r>
              <a:rPr lang="en-US" dirty="0" err="1" smtClean="0"/>
              <a:t>simpleName</a:t>
            </a:r>
            <a:r>
              <a:rPr lang="en-US" dirty="0" smtClean="0"/>
              <a:t>&gt;;</a:t>
            </a:r>
            <a:endParaRPr lang="en-US" dirty="0"/>
          </a:p>
        </p:txBody>
      </p:sp>
      <p:cxnSp>
        <p:nvCxnSpPr>
          <p:cNvPr id="70" name="Straight Arrow Connector 7"/>
          <p:cNvCxnSpPr>
            <a:stCxn id="68" idx="2"/>
            <a:endCxn id="71" idx="0"/>
          </p:cNvCxnSpPr>
          <p:nvPr/>
        </p:nvCxnSpPr>
        <p:spPr>
          <a:xfrm>
            <a:off x="9376117" y="4224109"/>
            <a:ext cx="0" cy="605166"/>
          </a:xfrm>
          <a:prstGeom prst="straightConnector1">
            <a:avLst/>
          </a:prstGeom>
          <a:ln>
            <a:tailEnd type="arrow"/>
          </a:ln>
          <a:effectLst>
            <a:outerShdw blurRad="38100" dist="25400" dir="5400000" rotWithShape="0">
              <a:srgbClr val="000000">
                <a:alpha val="40000"/>
              </a:srgbClr>
            </a:outerShdw>
          </a:effectLst>
        </p:spPr>
        <p:style>
          <a:lnRef idx="2">
            <a:schemeClr val="accent1"/>
          </a:lnRef>
          <a:fillRef idx="0">
            <a:schemeClr val="accent1"/>
          </a:fillRef>
          <a:effectRef idx="1">
            <a:schemeClr val="accent1"/>
          </a:effectRef>
          <a:fontRef idx="minor">
            <a:schemeClr val="tx1"/>
          </a:fontRef>
        </p:style>
      </p:cxnSp>
      <p:sp>
        <p:nvSpPr>
          <p:cNvPr id="71" name="TextBox 6"/>
          <p:cNvSpPr txBox="1"/>
          <p:nvPr/>
        </p:nvSpPr>
        <p:spPr>
          <a:xfrm>
            <a:off x="6824303" y="4829275"/>
            <a:ext cx="5103628" cy="369332"/>
          </a:xfrm>
          <a:prstGeom prst="rect">
            <a:avLst/>
          </a:prstGeom>
          <a:solidFill>
            <a:schemeClr val="bg1">
              <a:lumMod val="85000"/>
              <a:lumOff val="15000"/>
            </a:schemeClr>
          </a:solidFill>
          <a:ln>
            <a:solidFill>
              <a:schemeClr val="accent1"/>
            </a:solidFill>
          </a:ln>
          <a:effectLst/>
        </p:spPr>
        <p:txBody>
          <a:bodyPr wrap="square" rtlCol="0">
            <a:spAutoFit/>
          </a:bodyPr>
          <a:lstStyle/>
          <a:p>
            <a:r>
              <a:rPr lang="en-US" dirty="0" smtClean="0"/>
              <a:t>i</a:t>
            </a:r>
            <a:r>
              <a:rPr lang="en-US" dirty="0"/>
              <a:t>mport </a:t>
            </a:r>
            <a:r>
              <a:rPr lang="en-US" dirty="0" err="1" smtClean="0"/>
              <a:t>exapus.model.forest</a:t>
            </a:r>
            <a:r>
              <a:rPr lang="en-US" dirty="0" smtClean="0"/>
              <a:t>.&lt;</a:t>
            </a:r>
            <a:r>
              <a:rPr lang="en-US" dirty="0" err="1" smtClean="0"/>
              <a:t>simpleName</a:t>
            </a:r>
            <a:r>
              <a:rPr lang="en-US" dirty="0" smtClean="0"/>
              <a:t>&gt;;</a:t>
            </a:r>
            <a:r>
              <a:rPr lang="en-US" dirty="0" smtClean="0"/>
              <a:t> </a:t>
            </a:r>
            <a:endParaRPr lang="en-US" dirty="0"/>
          </a:p>
        </p:txBody>
      </p:sp>
      <p:sp>
        <p:nvSpPr>
          <p:cNvPr id="76" name="Tijdelijke aanduiding voor dianummer 75"/>
          <p:cNvSpPr>
            <a:spLocks noGrp="1"/>
          </p:cNvSpPr>
          <p:nvPr>
            <p:ph type="sldNum" sz="quarter" idx="12"/>
          </p:nvPr>
        </p:nvSpPr>
        <p:spPr/>
        <p:txBody>
          <a:bodyPr/>
          <a:lstStyle/>
          <a:p>
            <a:fld id="{D57F1E4F-1CFF-5643-939E-02111984F565}" type="slidenum">
              <a:rPr lang="en-US" smtClean="0"/>
              <a:t>25</a:t>
            </a:fld>
            <a:endParaRPr lang="en-US" dirty="0"/>
          </a:p>
        </p:txBody>
      </p:sp>
    </p:spTree>
    <p:extLst>
      <p:ext uri="{BB962C8B-B14F-4D97-AF65-F5344CB8AC3E}">
        <p14:creationId xmlns:p14="http://schemas.microsoft.com/office/powerpoint/2010/main" val="66195508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chor="ctr"/>
          <a:lstStyle/>
          <a:p>
            <a:r>
              <a:rPr lang="nl-BE" dirty="0" smtClean="0"/>
              <a:t>Evaluation: </a:t>
            </a:r>
            <a:r>
              <a:rPr lang="nl-NL" sz="4400" dirty="0" err="1" smtClean="0"/>
              <a:t>Recalling</a:t>
            </a:r>
            <a:r>
              <a:rPr lang="nl-NL" sz="4400" dirty="0" smtClean="0"/>
              <a:t> </a:t>
            </a:r>
            <a:r>
              <a:rPr lang="nl-NL" sz="4400" dirty="0" err="1"/>
              <a:t>K</a:t>
            </a:r>
            <a:r>
              <a:rPr lang="nl-NL" sz="4400" dirty="0" err="1" smtClean="0"/>
              <a:t>nown</a:t>
            </a:r>
            <a:r>
              <a:rPr lang="nl-NL" sz="4400" dirty="0" smtClean="0"/>
              <a:t> </a:t>
            </a:r>
            <a:r>
              <a:rPr lang="nl-NL" sz="4400" dirty="0" err="1" smtClean="0"/>
              <a:t>Patterns</a:t>
            </a:r>
            <a:r>
              <a:rPr lang="nl-NL" sz="4400" dirty="0" smtClean="0"/>
              <a:t>, </a:t>
            </a:r>
            <a:r>
              <a:rPr lang="nl-NL" sz="4400" dirty="0" err="1" smtClean="0"/>
              <a:t>Example</a:t>
            </a:r>
            <a:endParaRPr lang="nl-NL" dirty="0"/>
          </a:p>
        </p:txBody>
      </p:sp>
      <p:sp>
        <p:nvSpPr>
          <p:cNvPr id="5" name="Rectangle 2"/>
          <p:cNvSpPr/>
          <p:nvPr/>
        </p:nvSpPr>
        <p:spPr>
          <a:xfrm>
            <a:off x="646111" y="1853247"/>
            <a:ext cx="8077244" cy="4801314"/>
          </a:xfrm>
          <a:prstGeom prst="rect">
            <a:avLst/>
          </a:prstGeom>
        </p:spPr>
        <p:txBody>
          <a:bodyPr wrap="square">
            <a:spAutoFit/>
          </a:bodyPr>
          <a:lstStyle/>
          <a:p>
            <a:r>
              <a:rPr lang="nl-NL" dirty="0" smtClean="0">
                <a:solidFill>
                  <a:schemeClr val="bg1">
                    <a:lumMod val="50000"/>
                    <a:lumOff val="50000"/>
                  </a:schemeClr>
                </a:solidFill>
                <a:latin typeface="Monaco" charset="0"/>
                <a:ea typeface="Monaco" charset="0"/>
                <a:cs typeface="Monaco" charset="0"/>
              </a:rPr>
              <a:t>package </a:t>
            </a:r>
            <a:r>
              <a:rPr lang="nl-NL" dirty="0" err="1">
                <a:solidFill>
                  <a:schemeClr val="bg1">
                    <a:lumMod val="50000"/>
                    <a:lumOff val="50000"/>
                  </a:schemeClr>
                </a:solidFill>
                <a:latin typeface="Monaco" charset="0"/>
                <a:ea typeface="Monaco" charset="0"/>
                <a:cs typeface="Monaco" charset="0"/>
              </a:rPr>
              <a:t>exapus.gui.views.forest</a:t>
            </a:r>
            <a:r>
              <a:rPr lang="nl-NL" dirty="0" smtClean="0">
                <a:solidFill>
                  <a:schemeClr val="bg1">
                    <a:lumMod val="50000"/>
                    <a:lumOff val="50000"/>
                  </a:schemeClr>
                </a:solidFill>
                <a:latin typeface="Monaco" charset="0"/>
                <a:ea typeface="Monaco" charset="0"/>
                <a:cs typeface="Monaco" charset="0"/>
              </a:rPr>
              <a:t>;</a:t>
            </a:r>
          </a:p>
          <a:p>
            <a:endParaRPr lang="nl-NL" dirty="0">
              <a:solidFill>
                <a:schemeClr val="bg1">
                  <a:lumMod val="50000"/>
                  <a:lumOff val="50000"/>
                </a:schemeClr>
              </a:solidFill>
              <a:latin typeface="Monaco" charset="0"/>
              <a:ea typeface="Monaco" charset="0"/>
              <a:cs typeface="Monaco" charset="0"/>
            </a:endParaRPr>
          </a:p>
          <a:p>
            <a:r>
              <a:rPr lang="nl-NL" dirty="0" smtClean="0">
                <a:solidFill>
                  <a:schemeClr val="bg1">
                    <a:lumMod val="50000"/>
                    <a:lumOff val="50000"/>
                  </a:schemeClr>
                </a:solidFill>
                <a:latin typeface="Monaco" charset="0"/>
                <a:ea typeface="Monaco" charset="0"/>
                <a:cs typeface="Monaco" charset="0"/>
              </a:rPr>
              <a:t>import </a:t>
            </a:r>
            <a:r>
              <a:rPr lang="nl-NL" dirty="0" err="1" smtClean="0">
                <a:solidFill>
                  <a:schemeClr val="bg1">
                    <a:lumMod val="50000"/>
                    <a:lumOff val="50000"/>
                  </a:schemeClr>
                </a:solidFill>
                <a:latin typeface="Monaco" charset="0"/>
                <a:ea typeface="Monaco" charset="0"/>
                <a:cs typeface="Monaco" charset="0"/>
              </a:rPr>
              <a:t>org.eclipse.jface.viewers.ITreeContentProvider</a:t>
            </a:r>
            <a:r>
              <a:rPr lang="nl-NL" dirty="0" smtClean="0">
                <a:solidFill>
                  <a:schemeClr val="bg1">
                    <a:lumMod val="50000"/>
                    <a:lumOff val="50000"/>
                  </a:schemeClr>
                </a:solidFill>
                <a:latin typeface="Monaco" charset="0"/>
                <a:ea typeface="Monaco" charset="0"/>
                <a:cs typeface="Monaco" charset="0"/>
              </a:rPr>
              <a:t>;</a:t>
            </a:r>
          </a:p>
          <a:p>
            <a:r>
              <a:rPr lang="nl-NL" dirty="0" smtClean="0">
                <a:solidFill>
                  <a:schemeClr val="bg1">
                    <a:lumMod val="50000"/>
                    <a:lumOff val="50000"/>
                  </a:schemeClr>
                </a:solidFill>
                <a:latin typeface="Monaco" charset="0"/>
                <a:ea typeface="Monaco" charset="0"/>
                <a:cs typeface="Monaco" charset="0"/>
              </a:rPr>
              <a:t>... [6 more]</a:t>
            </a:r>
          </a:p>
          <a:p>
            <a:endParaRPr lang="nl-NL" dirty="0">
              <a:solidFill>
                <a:schemeClr val="bg1">
                  <a:lumMod val="50000"/>
                  <a:lumOff val="50000"/>
                </a:schemeClr>
              </a:solidFill>
              <a:latin typeface="Monaco" charset="0"/>
              <a:ea typeface="Monaco" charset="0"/>
              <a:cs typeface="Monaco" charset="0"/>
            </a:endParaRPr>
          </a:p>
          <a:p>
            <a:r>
              <a:rPr lang="nl-NL" dirty="0" smtClean="0">
                <a:latin typeface="Monaco" charset="0"/>
                <a:ea typeface="Monaco" charset="0"/>
                <a:cs typeface="Monaco" charset="0"/>
              </a:rPr>
              <a:t>import </a:t>
            </a:r>
            <a:r>
              <a:rPr lang="nl-NL" dirty="0" err="1">
                <a:latin typeface="Monaco" charset="0"/>
                <a:ea typeface="Monaco" charset="0"/>
                <a:cs typeface="Monaco" charset="0"/>
              </a:rPr>
              <a:t>exapus.model.</a:t>
            </a:r>
            <a:r>
              <a:rPr lang="nl-NL" dirty="0" err="1">
                <a:solidFill>
                  <a:schemeClr val="bg2"/>
                </a:solidFill>
                <a:latin typeface="Monaco" charset="0"/>
                <a:ea typeface="Monaco" charset="0"/>
                <a:cs typeface="Monaco" charset="0"/>
              </a:rPr>
              <a:t>forest</a:t>
            </a:r>
            <a:r>
              <a:rPr lang="nl-NL" dirty="0" err="1">
                <a:solidFill>
                  <a:schemeClr val="bg1">
                    <a:lumMod val="50000"/>
                    <a:lumOff val="50000"/>
                  </a:schemeClr>
                </a:solidFill>
                <a:latin typeface="Monaco" charset="0"/>
                <a:ea typeface="Monaco" charset="0"/>
                <a:cs typeface="Monaco" charset="0"/>
              </a:rPr>
              <a:t>.</a:t>
            </a:r>
            <a:r>
              <a:rPr lang="nl-NL" dirty="0" err="1">
                <a:latin typeface="Monaco" charset="0"/>
                <a:ea typeface="Monaco" charset="0"/>
                <a:cs typeface="Monaco" charset="0"/>
              </a:rPr>
              <a:t>DeltaEvent</a:t>
            </a:r>
            <a:r>
              <a:rPr lang="nl-NL" dirty="0" smtClean="0">
                <a:latin typeface="Monaco" charset="0"/>
                <a:ea typeface="Monaco" charset="0"/>
                <a:cs typeface="Monaco" charset="0"/>
              </a:rPr>
              <a:t>;</a:t>
            </a:r>
          </a:p>
          <a:p>
            <a:r>
              <a:rPr lang="nl-NL" dirty="0" smtClean="0">
                <a:solidFill>
                  <a:schemeClr val="bg1">
                    <a:lumMod val="50000"/>
                    <a:lumOff val="50000"/>
                  </a:schemeClr>
                </a:solidFill>
                <a:latin typeface="Monaco" charset="0"/>
                <a:ea typeface="Monaco" charset="0"/>
                <a:cs typeface="Monaco" charset="0"/>
              </a:rPr>
              <a:t>import </a:t>
            </a:r>
            <a:r>
              <a:rPr lang="nl-NL" dirty="0" err="1">
                <a:solidFill>
                  <a:schemeClr val="bg1">
                    <a:lumMod val="50000"/>
                    <a:lumOff val="50000"/>
                  </a:schemeClr>
                </a:solidFill>
                <a:latin typeface="Monaco" charset="0"/>
                <a:ea typeface="Monaco" charset="0"/>
                <a:cs typeface="Monaco" charset="0"/>
              </a:rPr>
              <a:t>exapus.model.</a:t>
            </a:r>
            <a:r>
              <a:rPr lang="nl-NL" dirty="0" err="1">
                <a:solidFill>
                  <a:schemeClr val="bg2"/>
                </a:solidFill>
                <a:latin typeface="Monaco" charset="0"/>
                <a:ea typeface="Monaco" charset="0"/>
                <a:cs typeface="Monaco" charset="0"/>
              </a:rPr>
              <a:t>forest</a:t>
            </a:r>
            <a:r>
              <a:rPr lang="nl-NL" dirty="0" err="1">
                <a:solidFill>
                  <a:schemeClr val="bg1">
                    <a:lumMod val="50000"/>
                    <a:lumOff val="50000"/>
                  </a:schemeClr>
                </a:solidFill>
                <a:latin typeface="Monaco" charset="0"/>
                <a:ea typeface="Monaco" charset="0"/>
                <a:cs typeface="Monaco" charset="0"/>
              </a:rPr>
              <a:t>.FactForest</a:t>
            </a:r>
            <a:r>
              <a:rPr lang="nl-NL" dirty="0" smtClean="0">
                <a:solidFill>
                  <a:schemeClr val="bg1">
                    <a:lumMod val="50000"/>
                    <a:lumOff val="50000"/>
                  </a:schemeClr>
                </a:solidFill>
                <a:latin typeface="Monaco" charset="0"/>
                <a:ea typeface="Monaco" charset="0"/>
                <a:cs typeface="Monaco" charset="0"/>
              </a:rPr>
              <a:t>;</a:t>
            </a:r>
          </a:p>
          <a:p>
            <a:r>
              <a:rPr lang="nl-NL" dirty="0" smtClean="0">
                <a:solidFill>
                  <a:schemeClr val="bg1">
                    <a:lumMod val="50000"/>
                    <a:lumOff val="50000"/>
                  </a:schemeClr>
                </a:solidFill>
                <a:latin typeface="Monaco" charset="0"/>
                <a:ea typeface="Monaco" charset="0"/>
                <a:cs typeface="Monaco" charset="0"/>
              </a:rPr>
              <a:t>import </a:t>
            </a:r>
            <a:r>
              <a:rPr lang="nl-NL" dirty="0" err="1" smtClean="0">
                <a:solidFill>
                  <a:schemeClr val="bg1">
                    <a:lumMod val="50000"/>
                    <a:lumOff val="50000"/>
                  </a:schemeClr>
                </a:solidFill>
                <a:latin typeface="Monaco" charset="0"/>
                <a:ea typeface="Monaco" charset="0"/>
                <a:cs typeface="Monaco" charset="0"/>
              </a:rPr>
              <a:t>exapus.model.</a:t>
            </a:r>
            <a:r>
              <a:rPr lang="nl-NL" dirty="0" err="1" smtClean="0">
                <a:solidFill>
                  <a:schemeClr val="bg2"/>
                </a:solidFill>
                <a:latin typeface="Monaco" charset="0"/>
                <a:ea typeface="Monaco" charset="0"/>
                <a:cs typeface="Monaco" charset="0"/>
              </a:rPr>
              <a:t>forest</a:t>
            </a:r>
            <a:r>
              <a:rPr lang="nl-NL" dirty="0" err="1" smtClean="0">
                <a:solidFill>
                  <a:schemeClr val="bg1">
                    <a:lumMod val="50000"/>
                    <a:lumOff val="50000"/>
                  </a:schemeClr>
                </a:solidFill>
                <a:latin typeface="Monaco" charset="0"/>
                <a:ea typeface="Monaco" charset="0"/>
                <a:cs typeface="Monaco" charset="0"/>
              </a:rPr>
              <a:t>.ForestElement</a:t>
            </a:r>
            <a:r>
              <a:rPr lang="nl-NL" dirty="0" smtClean="0">
                <a:solidFill>
                  <a:schemeClr val="bg1">
                    <a:lumMod val="50000"/>
                    <a:lumOff val="50000"/>
                  </a:schemeClr>
                </a:solidFill>
                <a:latin typeface="Monaco" charset="0"/>
                <a:ea typeface="Monaco" charset="0"/>
                <a:cs typeface="Monaco" charset="0"/>
              </a:rPr>
              <a:t>;</a:t>
            </a:r>
          </a:p>
          <a:p>
            <a:r>
              <a:rPr lang="nl-NL" dirty="0" smtClean="0">
                <a:solidFill>
                  <a:schemeClr val="bg1">
                    <a:lumMod val="50000"/>
                    <a:lumOff val="50000"/>
                  </a:schemeClr>
                </a:solidFill>
                <a:latin typeface="Monaco" charset="0"/>
                <a:ea typeface="Monaco" charset="0"/>
                <a:cs typeface="Monaco" charset="0"/>
              </a:rPr>
              <a:t>import </a:t>
            </a:r>
            <a:r>
              <a:rPr lang="nl-NL" dirty="0" err="1" smtClean="0">
                <a:solidFill>
                  <a:schemeClr val="bg1">
                    <a:lumMod val="50000"/>
                    <a:lumOff val="50000"/>
                  </a:schemeClr>
                </a:solidFill>
                <a:latin typeface="Monaco" charset="0"/>
                <a:ea typeface="Monaco" charset="0"/>
                <a:cs typeface="Monaco" charset="0"/>
              </a:rPr>
              <a:t>exapus.model.</a:t>
            </a:r>
            <a:r>
              <a:rPr lang="nl-NL" dirty="0" err="1" smtClean="0">
                <a:solidFill>
                  <a:schemeClr val="bg2"/>
                </a:solidFill>
                <a:latin typeface="Monaco" charset="0"/>
                <a:ea typeface="Monaco" charset="0"/>
                <a:cs typeface="Monaco" charset="0"/>
              </a:rPr>
              <a:t>forest</a:t>
            </a:r>
            <a:r>
              <a:rPr lang="nl-NL" dirty="0" err="1" smtClean="0">
                <a:solidFill>
                  <a:schemeClr val="bg1">
                    <a:lumMod val="50000"/>
                    <a:lumOff val="50000"/>
                  </a:schemeClr>
                </a:solidFill>
                <a:latin typeface="Monaco" charset="0"/>
                <a:ea typeface="Monaco" charset="0"/>
                <a:cs typeface="Monaco" charset="0"/>
              </a:rPr>
              <a:t>.IDeltaListener</a:t>
            </a:r>
            <a:r>
              <a:rPr lang="nl-NL" dirty="0" smtClean="0">
                <a:solidFill>
                  <a:schemeClr val="bg1">
                    <a:lumMod val="50000"/>
                    <a:lumOff val="50000"/>
                  </a:schemeClr>
                </a:solidFill>
                <a:latin typeface="Monaco" charset="0"/>
                <a:ea typeface="Monaco" charset="0"/>
                <a:cs typeface="Monaco" charset="0"/>
              </a:rPr>
              <a:t>;</a:t>
            </a:r>
          </a:p>
          <a:p>
            <a:r>
              <a:rPr lang="nl-NL" dirty="0" smtClean="0">
                <a:solidFill>
                  <a:schemeClr val="bg1">
                    <a:lumMod val="50000"/>
                    <a:lumOff val="50000"/>
                  </a:schemeClr>
                </a:solidFill>
                <a:latin typeface="Monaco" charset="0"/>
                <a:ea typeface="Monaco" charset="0"/>
                <a:cs typeface="Monaco" charset="0"/>
              </a:rPr>
              <a:t>import </a:t>
            </a:r>
            <a:r>
              <a:rPr lang="nl-NL" dirty="0" err="1" smtClean="0">
                <a:solidFill>
                  <a:schemeClr val="bg1">
                    <a:lumMod val="50000"/>
                    <a:lumOff val="50000"/>
                  </a:schemeClr>
                </a:solidFill>
                <a:latin typeface="Monaco" charset="0"/>
                <a:ea typeface="Monaco" charset="0"/>
                <a:cs typeface="Monaco" charset="0"/>
              </a:rPr>
              <a:t>exapus.model.</a:t>
            </a:r>
            <a:r>
              <a:rPr lang="nl-NL" dirty="0" err="1" smtClean="0">
                <a:solidFill>
                  <a:schemeClr val="bg2"/>
                </a:solidFill>
                <a:latin typeface="Monaco" charset="0"/>
                <a:ea typeface="Monaco" charset="0"/>
                <a:cs typeface="Monaco" charset="0"/>
              </a:rPr>
              <a:t>forest</a:t>
            </a:r>
            <a:r>
              <a:rPr lang="nl-NL" dirty="0" err="1" smtClean="0">
                <a:solidFill>
                  <a:schemeClr val="bg1">
                    <a:lumMod val="50000"/>
                    <a:lumOff val="50000"/>
                  </a:schemeClr>
                </a:solidFill>
                <a:latin typeface="Monaco" charset="0"/>
                <a:ea typeface="Monaco" charset="0"/>
                <a:cs typeface="Monaco" charset="0"/>
              </a:rPr>
              <a:t>.Member</a:t>
            </a:r>
            <a:r>
              <a:rPr lang="nl-NL" dirty="0" smtClean="0">
                <a:solidFill>
                  <a:schemeClr val="bg1">
                    <a:lumMod val="50000"/>
                    <a:lumOff val="50000"/>
                  </a:schemeClr>
                </a:solidFill>
                <a:latin typeface="Monaco" charset="0"/>
                <a:ea typeface="Monaco" charset="0"/>
                <a:cs typeface="Monaco" charset="0"/>
              </a:rPr>
              <a:t>;</a:t>
            </a:r>
          </a:p>
          <a:p>
            <a:r>
              <a:rPr lang="nl-NL" dirty="0" smtClean="0">
                <a:solidFill>
                  <a:schemeClr val="bg1">
                    <a:lumMod val="50000"/>
                    <a:lumOff val="50000"/>
                  </a:schemeClr>
                </a:solidFill>
                <a:latin typeface="Monaco" charset="0"/>
                <a:ea typeface="Monaco" charset="0"/>
                <a:cs typeface="Monaco" charset="0"/>
              </a:rPr>
              <a:t>import </a:t>
            </a:r>
            <a:r>
              <a:rPr lang="nl-NL" dirty="0" err="1" smtClean="0">
                <a:solidFill>
                  <a:schemeClr val="bg1">
                    <a:lumMod val="50000"/>
                    <a:lumOff val="50000"/>
                  </a:schemeClr>
                </a:solidFill>
                <a:latin typeface="Monaco" charset="0"/>
                <a:ea typeface="Monaco" charset="0"/>
                <a:cs typeface="Monaco" charset="0"/>
              </a:rPr>
              <a:t>exapus.model.</a:t>
            </a:r>
            <a:r>
              <a:rPr lang="nl-NL" dirty="0" err="1" smtClean="0">
                <a:solidFill>
                  <a:schemeClr val="bg2"/>
                </a:solidFill>
                <a:latin typeface="Monaco" charset="0"/>
                <a:ea typeface="Monaco" charset="0"/>
                <a:cs typeface="Monaco" charset="0"/>
              </a:rPr>
              <a:t>forest</a:t>
            </a:r>
            <a:r>
              <a:rPr lang="nl-NL" dirty="0" err="1" smtClean="0">
                <a:solidFill>
                  <a:schemeClr val="bg1">
                    <a:lumMod val="50000"/>
                    <a:lumOff val="50000"/>
                  </a:schemeClr>
                </a:solidFill>
                <a:latin typeface="Monaco" charset="0"/>
                <a:ea typeface="Monaco" charset="0"/>
                <a:cs typeface="Monaco" charset="0"/>
              </a:rPr>
              <a:t>.MemberContainer</a:t>
            </a:r>
            <a:r>
              <a:rPr lang="nl-NL" dirty="0" smtClean="0">
                <a:solidFill>
                  <a:schemeClr val="bg1">
                    <a:lumMod val="50000"/>
                    <a:lumOff val="50000"/>
                  </a:schemeClr>
                </a:solidFill>
                <a:latin typeface="Monaco" charset="0"/>
                <a:ea typeface="Monaco" charset="0"/>
                <a:cs typeface="Monaco" charset="0"/>
              </a:rPr>
              <a:t>;</a:t>
            </a:r>
          </a:p>
          <a:p>
            <a:r>
              <a:rPr lang="nl-NL" dirty="0" smtClean="0">
                <a:solidFill>
                  <a:schemeClr val="bg1">
                    <a:lumMod val="50000"/>
                    <a:lumOff val="50000"/>
                  </a:schemeClr>
                </a:solidFill>
                <a:latin typeface="Monaco" charset="0"/>
                <a:ea typeface="Monaco" charset="0"/>
                <a:cs typeface="Monaco" charset="0"/>
              </a:rPr>
              <a:t>import exapus.model.</a:t>
            </a:r>
            <a:r>
              <a:rPr lang="nl-NL" dirty="0" err="1" smtClean="0">
                <a:solidFill>
                  <a:schemeClr val="bg2"/>
                </a:solidFill>
                <a:latin typeface="Monaco" charset="0"/>
                <a:ea typeface="Monaco" charset="0"/>
                <a:cs typeface="Monaco" charset="0"/>
              </a:rPr>
              <a:t>forest</a:t>
            </a:r>
            <a:r>
              <a:rPr lang="nl-NL" dirty="0">
                <a:solidFill>
                  <a:schemeClr val="bg1">
                    <a:lumMod val="50000"/>
                    <a:lumOff val="50000"/>
                  </a:schemeClr>
                </a:solidFill>
                <a:latin typeface="Monaco" charset="0"/>
                <a:ea typeface="Monaco" charset="0"/>
                <a:cs typeface="Monaco" charset="0"/>
              </a:rPr>
              <a:t>.</a:t>
            </a:r>
            <a:r>
              <a:rPr lang="nl-NL" dirty="0" smtClean="0">
                <a:solidFill>
                  <a:schemeClr val="bg1">
                    <a:lumMod val="50000"/>
                    <a:lumOff val="50000"/>
                  </a:schemeClr>
                </a:solidFill>
                <a:latin typeface="Monaco" charset="0"/>
                <a:ea typeface="Monaco" charset="0"/>
                <a:cs typeface="Monaco" charset="0"/>
              </a:rPr>
              <a:t>.</a:t>
            </a:r>
            <a:r>
              <a:rPr lang="nl-NL" dirty="0" err="1">
                <a:solidFill>
                  <a:schemeClr val="bg1">
                    <a:lumMod val="50000"/>
                    <a:lumOff val="50000"/>
                  </a:schemeClr>
                </a:solidFill>
                <a:latin typeface="Monaco" charset="0"/>
                <a:ea typeface="Monaco" charset="0"/>
                <a:cs typeface="Monaco" charset="0"/>
              </a:rPr>
              <a:t>PackageLayer</a:t>
            </a:r>
            <a:r>
              <a:rPr lang="nl-NL" dirty="0" smtClean="0">
                <a:solidFill>
                  <a:schemeClr val="bg1">
                    <a:lumMod val="50000"/>
                    <a:lumOff val="50000"/>
                  </a:schemeClr>
                </a:solidFill>
                <a:latin typeface="Monaco" charset="0"/>
                <a:ea typeface="Monaco" charset="0"/>
                <a:cs typeface="Monaco" charset="0"/>
              </a:rPr>
              <a:t>;</a:t>
            </a:r>
          </a:p>
          <a:p>
            <a:r>
              <a:rPr lang="nl-NL" dirty="0" smtClean="0">
                <a:solidFill>
                  <a:schemeClr val="bg1">
                    <a:lumMod val="50000"/>
                    <a:lumOff val="50000"/>
                  </a:schemeClr>
                </a:solidFill>
                <a:latin typeface="Monaco" charset="0"/>
                <a:ea typeface="Monaco" charset="0"/>
                <a:cs typeface="Monaco" charset="0"/>
              </a:rPr>
              <a:t>import </a:t>
            </a:r>
            <a:r>
              <a:rPr lang="nl-NL" dirty="0" err="1" smtClean="0">
                <a:solidFill>
                  <a:schemeClr val="bg1">
                    <a:lumMod val="50000"/>
                    <a:lumOff val="50000"/>
                  </a:schemeClr>
                </a:solidFill>
                <a:latin typeface="Monaco" charset="0"/>
                <a:ea typeface="Monaco" charset="0"/>
                <a:cs typeface="Monaco" charset="0"/>
              </a:rPr>
              <a:t>exapus.model.</a:t>
            </a:r>
            <a:r>
              <a:rPr lang="nl-NL" dirty="0" err="1" smtClean="0">
                <a:solidFill>
                  <a:schemeClr val="bg2"/>
                </a:solidFill>
                <a:latin typeface="Monaco" charset="0"/>
                <a:ea typeface="Monaco" charset="0"/>
                <a:cs typeface="Monaco" charset="0"/>
              </a:rPr>
              <a:t>forest</a:t>
            </a:r>
            <a:r>
              <a:rPr lang="nl-NL" dirty="0" err="1" smtClean="0">
                <a:solidFill>
                  <a:schemeClr val="bg1">
                    <a:lumMod val="50000"/>
                    <a:lumOff val="50000"/>
                  </a:schemeClr>
                </a:solidFill>
                <a:latin typeface="Monaco" charset="0"/>
                <a:ea typeface="Monaco" charset="0"/>
                <a:cs typeface="Monaco" charset="0"/>
              </a:rPr>
              <a:t>.PackageTree</a:t>
            </a:r>
            <a:r>
              <a:rPr lang="nl-NL" dirty="0" smtClean="0">
                <a:solidFill>
                  <a:schemeClr val="bg1">
                    <a:lumMod val="50000"/>
                    <a:lumOff val="50000"/>
                  </a:schemeClr>
                </a:solidFill>
                <a:latin typeface="Monaco" charset="0"/>
                <a:ea typeface="Monaco" charset="0"/>
                <a:cs typeface="Monaco" charset="0"/>
              </a:rPr>
              <a:t>;</a:t>
            </a:r>
          </a:p>
          <a:p>
            <a:r>
              <a:rPr lang="nl-NL" dirty="0" smtClean="0">
                <a:solidFill>
                  <a:schemeClr val="bg1">
                    <a:lumMod val="50000"/>
                    <a:lumOff val="50000"/>
                  </a:schemeClr>
                </a:solidFill>
                <a:latin typeface="Monaco" charset="0"/>
                <a:ea typeface="Monaco" charset="0"/>
                <a:cs typeface="Monaco" charset="0"/>
              </a:rPr>
              <a:t>import </a:t>
            </a:r>
            <a:r>
              <a:rPr lang="nl-NL" dirty="0" err="1" smtClean="0">
                <a:solidFill>
                  <a:schemeClr val="bg1">
                    <a:lumMod val="50000"/>
                    <a:lumOff val="50000"/>
                  </a:schemeClr>
                </a:solidFill>
                <a:latin typeface="Monaco" charset="0"/>
                <a:ea typeface="Monaco" charset="0"/>
                <a:cs typeface="Monaco" charset="0"/>
              </a:rPr>
              <a:t>exapus.model.</a:t>
            </a:r>
            <a:r>
              <a:rPr lang="nl-NL" dirty="0" err="1" smtClean="0">
                <a:solidFill>
                  <a:schemeClr val="bg2"/>
                </a:solidFill>
                <a:latin typeface="Monaco" charset="0"/>
                <a:ea typeface="Monaco" charset="0"/>
                <a:cs typeface="Monaco" charset="0"/>
              </a:rPr>
              <a:t>forest</a:t>
            </a:r>
            <a:r>
              <a:rPr lang="nl-NL" dirty="0" err="1" smtClean="0">
                <a:solidFill>
                  <a:schemeClr val="bg1">
                    <a:lumMod val="50000"/>
                    <a:lumOff val="50000"/>
                  </a:schemeClr>
                </a:solidFill>
                <a:latin typeface="Monaco" charset="0"/>
                <a:ea typeface="Monaco" charset="0"/>
                <a:cs typeface="Monaco" charset="0"/>
              </a:rPr>
              <a:t>.Ref</a:t>
            </a:r>
            <a:r>
              <a:rPr lang="nl-NL" dirty="0" smtClean="0">
                <a:solidFill>
                  <a:schemeClr val="bg1">
                    <a:lumMod val="50000"/>
                    <a:lumOff val="50000"/>
                  </a:schemeClr>
                </a:solidFill>
                <a:latin typeface="Monaco" charset="0"/>
                <a:ea typeface="Monaco" charset="0"/>
                <a:cs typeface="Monaco" charset="0"/>
              </a:rPr>
              <a:t>;</a:t>
            </a:r>
          </a:p>
          <a:p>
            <a:endParaRPr lang="nl-NL" dirty="0">
              <a:solidFill>
                <a:schemeClr val="bg1">
                  <a:lumMod val="50000"/>
                  <a:lumOff val="50000"/>
                </a:schemeClr>
              </a:solidFill>
              <a:latin typeface="Monaco" charset="0"/>
              <a:ea typeface="Monaco" charset="0"/>
              <a:cs typeface="Monaco" charset="0"/>
            </a:endParaRPr>
          </a:p>
          <a:p>
            <a:r>
              <a:rPr lang="nl-NL" dirty="0" smtClean="0">
                <a:solidFill>
                  <a:schemeClr val="bg1">
                    <a:lumMod val="50000"/>
                    <a:lumOff val="50000"/>
                  </a:schemeClr>
                </a:solidFill>
                <a:latin typeface="Monaco" charset="0"/>
                <a:ea typeface="Monaco" charset="0"/>
                <a:cs typeface="Monaco" charset="0"/>
              </a:rPr>
              <a:t>public </a:t>
            </a:r>
            <a:r>
              <a:rPr lang="nl-NL" dirty="0">
                <a:solidFill>
                  <a:schemeClr val="bg1">
                    <a:lumMod val="50000"/>
                    <a:lumOff val="50000"/>
                  </a:schemeClr>
                </a:solidFill>
                <a:latin typeface="Monaco" charset="0"/>
                <a:ea typeface="Monaco" charset="0"/>
                <a:cs typeface="Monaco" charset="0"/>
              </a:rPr>
              <a:t>class </a:t>
            </a:r>
            <a:r>
              <a:rPr lang="nl-NL" dirty="0" err="1">
                <a:solidFill>
                  <a:schemeClr val="bg1">
                    <a:lumMod val="50000"/>
                    <a:lumOff val="50000"/>
                  </a:schemeClr>
                </a:solidFill>
                <a:latin typeface="Monaco" charset="0"/>
                <a:ea typeface="Monaco" charset="0"/>
                <a:cs typeface="Monaco" charset="0"/>
              </a:rPr>
              <a:t>FactForestTreeContentProvider</a:t>
            </a:r>
            <a:r>
              <a:rPr lang="nl-NL" dirty="0">
                <a:solidFill>
                  <a:schemeClr val="bg1">
                    <a:lumMod val="50000"/>
                    <a:lumOff val="50000"/>
                  </a:schemeClr>
                </a:solidFill>
                <a:latin typeface="Monaco" charset="0"/>
                <a:ea typeface="Monaco" charset="0"/>
                <a:cs typeface="Monaco" charset="0"/>
              </a:rPr>
              <a:t> </a:t>
            </a:r>
            <a:r>
              <a:rPr lang="nl-NL" dirty="0" smtClean="0">
                <a:solidFill>
                  <a:schemeClr val="bg1">
                    <a:lumMod val="50000"/>
                    <a:lumOff val="50000"/>
                  </a:schemeClr>
                </a:solidFill>
                <a:latin typeface="Monaco" charset="0"/>
                <a:ea typeface="Monaco" charset="0"/>
                <a:cs typeface="Monaco" charset="0"/>
              </a:rPr>
              <a:t>... {  </a:t>
            </a:r>
          </a:p>
          <a:p>
            <a:r>
              <a:rPr lang="nl-NL" dirty="0">
                <a:solidFill>
                  <a:schemeClr val="bg1">
                    <a:lumMod val="50000"/>
                    <a:lumOff val="50000"/>
                  </a:schemeClr>
                </a:solidFill>
                <a:latin typeface="Monaco" charset="0"/>
                <a:ea typeface="Monaco" charset="0"/>
                <a:cs typeface="Monaco" charset="0"/>
              </a:rPr>
              <a:t> </a:t>
            </a:r>
            <a:r>
              <a:rPr lang="nl-NL" dirty="0" smtClean="0">
                <a:solidFill>
                  <a:schemeClr val="bg1">
                    <a:lumMod val="50000"/>
                    <a:lumOff val="50000"/>
                  </a:schemeClr>
                </a:solidFill>
                <a:latin typeface="Monaco" charset="0"/>
                <a:ea typeface="Monaco" charset="0"/>
                <a:cs typeface="Monaco" charset="0"/>
              </a:rPr>
              <a:t> ...</a:t>
            </a:r>
            <a:endParaRPr lang="nl-NL" dirty="0">
              <a:solidFill>
                <a:schemeClr val="bg1">
                  <a:lumMod val="50000"/>
                  <a:lumOff val="50000"/>
                </a:schemeClr>
              </a:solidFill>
              <a:latin typeface="Monaco" charset="0"/>
              <a:ea typeface="Monaco" charset="0"/>
              <a:cs typeface="Monaco" charset="0"/>
            </a:endParaRPr>
          </a:p>
        </p:txBody>
      </p:sp>
      <p:sp>
        <p:nvSpPr>
          <p:cNvPr id="7" name="Rechthoek 6"/>
          <p:cNvSpPr/>
          <p:nvPr/>
        </p:nvSpPr>
        <p:spPr>
          <a:xfrm>
            <a:off x="7845820" y="1660451"/>
            <a:ext cx="3848986" cy="7623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smtClean="0"/>
              <a:t>ImportDeclaration</a:t>
            </a:r>
            <a:endParaRPr lang="nl-NL" dirty="0" smtClean="0"/>
          </a:p>
          <a:p>
            <a:pPr algn="ctr"/>
            <a:r>
              <a:rPr lang="nl-NL" dirty="0" smtClean="0"/>
              <a:t>Import </a:t>
            </a:r>
            <a:r>
              <a:rPr lang="nl-NL" dirty="0" err="1" smtClean="0"/>
              <a:t>exapus.model.DeltaEvent</a:t>
            </a:r>
            <a:endParaRPr lang="nl-NL" dirty="0"/>
          </a:p>
        </p:txBody>
      </p:sp>
      <p:sp>
        <p:nvSpPr>
          <p:cNvPr id="11" name="Rechthoek 10"/>
          <p:cNvSpPr/>
          <p:nvPr/>
        </p:nvSpPr>
        <p:spPr>
          <a:xfrm>
            <a:off x="7519574" y="2715096"/>
            <a:ext cx="3065748" cy="7623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smtClean="0"/>
              <a:t>QualifiedName</a:t>
            </a:r>
            <a:endParaRPr lang="nl-NL" dirty="0" smtClean="0"/>
          </a:p>
          <a:p>
            <a:pPr algn="ctr"/>
            <a:r>
              <a:rPr lang="nl-NL" dirty="0" err="1" smtClean="0"/>
              <a:t>exapus.model.DeltaEvent</a:t>
            </a:r>
            <a:endParaRPr lang="nl-NL" dirty="0"/>
          </a:p>
        </p:txBody>
      </p:sp>
      <p:sp>
        <p:nvSpPr>
          <p:cNvPr id="12" name="Rechthoek 11"/>
          <p:cNvSpPr/>
          <p:nvPr/>
        </p:nvSpPr>
        <p:spPr>
          <a:xfrm>
            <a:off x="10892917" y="2715096"/>
            <a:ext cx="1299083" cy="7623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smtClean="0"/>
              <a:t>Boolean</a:t>
            </a:r>
            <a:endParaRPr lang="nl-NL" dirty="0" smtClean="0"/>
          </a:p>
          <a:p>
            <a:pPr algn="ctr"/>
            <a:r>
              <a:rPr lang="nl-NL" dirty="0" err="1" smtClean="0"/>
              <a:t>false</a:t>
            </a:r>
            <a:endParaRPr lang="nl-NL" dirty="0"/>
          </a:p>
        </p:txBody>
      </p:sp>
      <p:sp>
        <p:nvSpPr>
          <p:cNvPr id="13" name="Rechthoek 12"/>
          <p:cNvSpPr/>
          <p:nvPr/>
        </p:nvSpPr>
        <p:spPr>
          <a:xfrm>
            <a:off x="6091013" y="3781450"/>
            <a:ext cx="3065748" cy="7623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smtClean="0"/>
              <a:t>QualifiedName</a:t>
            </a:r>
            <a:endParaRPr lang="nl-NL" dirty="0" smtClean="0"/>
          </a:p>
          <a:p>
            <a:pPr algn="ctr"/>
            <a:r>
              <a:rPr lang="nl-NL" dirty="0" err="1"/>
              <a:t>e</a:t>
            </a:r>
            <a:r>
              <a:rPr lang="nl-NL" dirty="0" err="1" smtClean="0"/>
              <a:t>xapus.model</a:t>
            </a:r>
            <a:endParaRPr lang="nl-NL" dirty="0"/>
          </a:p>
        </p:txBody>
      </p:sp>
      <p:sp>
        <p:nvSpPr>
          <p:cNvPr id="15" name="Rechthoek 14"/>
          <p:cNvSpPr/>
          <p:nvPr/>
        </p:nvSpPr>
        <p:spPr>
          <a:xfrm>
            <a:off x="9448548" y="3784655"/>
            <a:ext cx="1914421" cy="7623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smtClean="0"/>
              <a:t>SimpleName</a:t>
            </a:r>
            <a:endParaRPr lang="nl-NL" dirty="0" smtClean="0"/>
          </a:p>
          <a:p>
            <a:pPr algn="ctr"/>
            <a:r>
              <a:rPr lang="nl-NL" dirty="0" err="1" smtClean="0"/>
              <a:t>DeltaEvent</a:t>
            </a:r>
            <a:endParaRPr lang="nl-NL" dirty="0"/>
          </a:p>
        </p:txBody>
      </p:sp>
      <p:sp>
        <p:nvSpPr>
          <p:cNvPr id="16" name="Rechthoek 15"/>
          <p:cNvSpPr/>
          <p:nvPr/>
        </p:nvSpPr>
        <p:spPr>
          <a:xfrm>
            <a:off x="5089417" y="4826684"/>
            <a:ext cx="1914421" cy="7623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smtClean="0"/>
              <a:t>SimpleName</a:t>
            </a:r>
            <a:endParaRPr lang="nl-NL" dirty="0" smtClean="0"/>
          </a:p>
          <a:p>
            <a:pPr algn="ctr"/>
            <a:r>
              <a:rPr lang="nl-NL" dirty="0" err="1" smtClean="0"/>
              <a:t>exapus</a:t>
            </a:r>
            <a:endParaRPr lang="nl-NL" dirty="0"/>
          </a:p>
        </p:txBody>
      </p:sp>
      <p:sp>
        <p:nvSpPr>
          <p:cNvPr id="17" name="Rechthoek 16"/>
          <p:cNvSpPr/>
          <p:nvPr/>
        </p:nvSpPr>
        <p:spPr>
          <a:xfrm>
            <a:off x="7251239" y="4826685"/>
            <a:ext cx="1914421" cy="7623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smtClean="0"/>
              <a:t>SimpleName</a:t>
            </a:r>
            <a:endParaRPr lang="nl-NL" dirty="0" smtClean="0"/>
          </a:p>
          <a:p>
            <a:pPr algn="ctr"/>
            <a:r>
              <a:rPr lang="nl-NL" dirty="0" smtClean="0"/>
              <a:t>model</a:t>
            </a:r>
            <a:endParaRPr lang="nl-NL" dirty="0"/>
          </a:p>
        </p:txBody>
      </p:sp>
      <p:sp>
        <p:nvSpPr>
          <p:cNvPr id="18" name="Rechthoek 17"/>
          <p:cNvSpPr/>
          <p:nvPr/>
        </p:nvSpPr>
        <p:spPr>
          <a:xfrm>
            <a:off x="5065141" y="5892198"/>
            <a:ext cx="1914421" cy="7623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String</a:t>
            </a:r>
          </a:p>
          <a:p>
            <a:pPr algn="ctr"/>
            <a:r>
              <a:rPr lang="nl-NL" dirty="0" err="1" smtClean="0"/>
              <a:t>exapus</a:t>
            </a:r>
            <a:endParaRPr lang="nl-NL" dirty="0"/>
          </a:p>
        </p:txBody>
      </p:sp>
      <p:sp>
        <p:nvSpPr>
          <p:cNvPr id="19" name="Rechthoek 18"/>
          <p:cNvSpPr/>
          <p:nvPr/>
        </p:nvSpPr>
        <p:spPr>
          <a:xfrm>
            <a:off x="7251239" y="5887180"/>
            <a:ext cx="1914421" cy="7623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String</a:t>
            </a:r>
          </a:p>
          <a:p>
            <a:pPr algn="ctr"/>
            <a:r>
              <a:rPr lang="nl-NL" dirty="0" smtClean="0"/>
              <a:t>model</a:t>
            </a:r>
            <a:endParaRPr lang="nl-NL" dirty="0"/>
          </a:p>
        </p:txBody>
      </p:sp>
      <p:sp>
        <p:nvSpPr>
          <p:cNvPr id="20" name="Rechthoek 19"/>
          <p:cNvSpPr/>
          <p:nvPr/>
        </p:nvSpPr>
        <p:spPr>
          <a:xfrm>
            <a:off x="9448547" y="4792790"/>
            <a:ext cx="1914421" cy="7623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smtClean="0"/>
              <a:t>String</a:t>
            </a:r>
          </a:p>
          <a:p>
            <a:pPr algn="ctr"/>
            <a:r>
              <a:rPr lang="nl-NL" dirty="0" err="1" smtClean="0"/>
              <a:t>DeltaEvent</a:t>
            </a:r>
            <a:endParaRPr lang="nl-NL" dirty="0"/>
          </a:p>
        </p:txBody>
      </p:sp>
      <p:cxnSp>
        <p:nvCxnSpPr>
          <p:cNvPr id="21" name="Rechte verbindingslijn met pijl 20"/>
          <p:cNvCxnSpPr>
            <a:stCxn id="7" idx="2"/>
            <a:endCxn id="11" idx="0"/>
          </p:cNvCxnSpPr>
          <p:nvPr/>
        </p:nvCxnSpPr>
        <p:spPr>
          <a:xfrm flipH="1">
            <a:off x="9052448" y="2422814"/>
            <a:ext cx="717865" cy="2922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Rechte verbindingslijn met pijl 22"/>
          <p:cNvCxnSpPr>
            <a:stCxn id="7" idx="2"/>
            <a:endCxn id="12" idx="0"/>
          </p:cNvCxnSpPr>
          <p:nvPr/>
        </p:nvCxnSpPr>
        <p:spPr>
          <a:xfrm>
            <a:off x="9770313" y="2422814"/>
            <a:ext cx="1772146" cy="2922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Rechte verbindingslijn met pijl 23"/>
          <p:cNvCxnSpPr>
            <a:stCxn id="11" idx="2"/>
            <a:endCxn id="13" idx="0"/>
          </p:cNvCxnSpPr>
          <p:nvPr/>
        </p:nvCxnSpPr>
        <p:spPr>
          <a:xfrm flipH="1">
            <a:off x="7623887" y="3477459"/>
            <a:ext cx="1428561" cy="3039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Rechte verbindingslijn met pijl 26"/>
          <p:cNvCxnSpPr>
            <a:stCxn id="13" idx="2"/>
            <a:endCxn id="16" idx="0"/>
          </p:cNvCxnSpPr>
          <p:nvPr/>
        </p:nvCxnSpPr>
        <p:spPr>
          <a:xfrm flipH="1">
            <a:off x="6046628" y="4543813"/>
            <a:ext cx="1577259" cy="2828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Rechte verbindingslijn met pijl 29"/>
          <p:cNvCxnSpPr>
            <a:stCxn id="13" idx="2"/>
            <a:endCxn id="17" idx="0"/>
          </p:cNvCxnSpPr>
          <p:nvPr/>
        </p:nvCxnSpPr>
        <p:spPr>
          <a:xfrm>
            <a:off x="7623887" y="4543813"/>
            <a:ext cx="584563" cy="2828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Rechte verbindingslijn met pijl 32"/>
          <p:cNvCxnSpPr>
            <a:stCxn id="11" idx="2"/>
            <a:endCxn id="15" idx="0"/>
          </p:cNvCxnSpPr>
          <p:nvPr/>
        </p:nvCxnSpPr>
        <p:spPr>
          <a:xfrm>
            <a:off x="9052448" y="3477459"/>
            <a:ext cx="1353311" cy="3071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Rechte verbindingslijn met pijl 35"/>
          <p:cNvCxnSpPr>
            <a:stCxn id="16" idx="2"/>
            <a:endCxn id="18" idx="0"/>
          </p:cNvCxnSpPr>
          <p:nvPr/>
        </p:nvCxnSpPr>
        <p:spPr>
          <a:xfrm flipH="1">
            <a:off x="6022352" y="5589047"/>
            <a:ext cx="24276" cy="3031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Rechte verbindingslijn met pijl 38"/>
          <p:cNvCxnSpPr>
            <a:stCxn id="17" idx="2"/>
            <a:endCxn id="19" idx="0"/>
          </p:cNvCxnSpPr>
          <p:nvPr/>
        </p:nvCxnSpPr>
        <p:spPr>
          <a:xfrm>
            <a:off x="8208450" y="5589048"/>
            <a:ext cx="0" cy="2981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Rechte verbindingslijn met pijl 41"/>
          <p:cNvCxnSpPr>
            <a:stCxn id="15" idx="2"/>
            <a:endCxn id="20" idx="0"/>
          </p:cNvCxnSpPr>
          <p:nvPr/>
        </p:nvCxnSpPr>
        <p:spPr>
          <a:xfrm flipH="1">
            <a:off x="10405758" y="4547018"/>
            <a:ext cx="1" cy="2457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Tekstvak 2"/>
          <p:cNvSpPr txBox="1"/>
          <p:nvPr/>
        </p:nvSpPr>
        <p:spPr>
          <a:xfrm>
            <a:off x="8804425" y="2382106"/>
            <a:ext cx="849913" cy="369332"/>
          </a:xfrm>
          <a:prstGeom prst="rect">
            <a:avLst/>
          </a:prstGeom>
          <a:noFill/>
        </p:spPr>
        <p:txBody>
          <a:bodyPr wrap="none" rtlCol="0">
            <a:spAutoFit/>
          </a:bodyPr>
          <a:lstStyle/>
          <a:p>
            <a:r>
              <a:rPr lang="nl-NL" dirty="0" smtClean="0"/>
              <a:t>name</a:t>
            </a:r>
            <a:endParaRPr lang="nl-NL" dirty="0"/>
          </a:p>
        </p:txBody>
      </p:sp>
      <p:sp>
        <p:nvSpPr>
          <p:cNvPr id="25" name="Tekstvak 24"/>
          <p:cNvSpPr txBox="1"/>
          <p:nvPr/>
        </p:nvSpPr>
        <p:spPr>
          <a:xfrm>
            <a:off x="10097406" y="2361034"/>
            <a:ext cx="1471878" cy="369332"/>
          </a:xfrm>
          <a:prstGeom prst="rect">
            <a:avLst/>
          </a:prstGeom>
          <a:noFill/>
        </p:spPr>
        <p:txBody>
          <a:bodyPr wrap="none" rtlCol="0">
            <a:spAutoFit/>
          </a:bodyPr>
          <a:lstStyle/>
          <a:p>
            <a:r>
              <a:rPr lang="nl-NL" smtClean="0"/>
              <a:t>onDemand</a:t>
            </a:r>
            <a:endParaRPr lang="nl-NL" dirty="0"/>
          </a:p>
        </p:txBody>
      </p:sp>
      <p:sp>
        <p:nvSpPr>
          <p:cNvPr id="26" name="Tekstvak 25"/>
          <p:cNvSpPr txBox="1"/>
          <p:nvPr/>
        </p:nvSpPr>
        <p:spPr>
          <a:xfrm>
            <a:off x="9400629" y="3449806"/>
            <a:ext cx="849913" cy="369332"/>
          </a:xfrm>
          <a:prstGeom prst="rect">
            <a:avLst/>
          </a:prstGeom>
          <a:noFill/>
        </p:spPr>
        <p:txBody>
          <a:bodyPr wrap="none" rtlCol="0">
            <a:spAutoFit/>
          </a:bodyPr>
          <a:lstStyle/>
          <a:p>
            <a:r>
              <a:rPr lang="nl-NL" smtClean="0"/>
              <a:t>name</a:t>
            </a:r>
            <a:endParaRPr lang="nl-NL"/>
          </a:p>
        </p:txBody>
      </p:sp>
      <p:sp>
        <p:nvSpPr>
          <p:cNvPr id="28" name="Tekstvak 27"/>
          <p:cNvSpPr txBox="1"/>
          <p:nvPr/>
        </p:nvSpPr>
        <p:spPr>
          <a:xfrm>
            <a:off x="7677897" y="4495527"/>
            <a:ext cx="849913" cy="369332"/>
          </a:xfrm>
          <a:prstGeom prst="rect">
            <a:avLst/>
          </a:prstGeom>
          <a:noFill/>
        </p:spPr>
        <p:txBody>
          <a:bodyPr wrap="none" rtlCol="0">
            <a:spAutoFit/>
          </a:bodyPr>
          <a:lstStyle/>
          <a:p>
            <a:r>
              <a:rPr lang="nl-NL" smtClean="0"/>
              <a:t>name</a:t>
            </a:r>
            <a:endParaRPr lang="nl-NL"/>
          </a:p>
        </p:txBody>
      </p:sp>
      <p:sp>
        <p:nvSpPr>
          <p:cNvPr id="31" name="Tekstvak 30"/>
          <p:cNvSpPr txBox="1"/>
          <p:nvPr/>
        </p:nvSpPr>
        <p:spPr>
          <a:xfrm>
            <a:off x="7715377" y="3390999"/>
            <a:ext cx="1071127" cy="369332"/>
          </a:xfrm>
          <a:prstGeom prst="rect">
            <a:avLst/>
          </a:prstGeom>
          <a:noFill/>
        </p:spPr>
        <p:txBody>
          <a:bodyPr wrap="none" rtlCol="0">
            <a:spAutoFit/>
          </a:bodyPr>
          <a:lstStyle/>
          <a:p>
            <a:r>
              <a:rPr lang="nl-NL" dirty="0" err="1" smtClean="0"/>
              <a:t>qualifier</a:t>
            </a:r>
            <a:endParaRPr lang="nl-NL" dirty="0"/>
          </a:p>
        </p:txBody>
      </p:sp>
      <p:sp>
        <p:nvSpPr>
          <p:cNvPr id="32" name="Tekstvak 31"/>
          <p:cNvSpPr txBox="1"/>
          <p:nvPr/>
        </p:nvSpPr>
        <p:spPr>
          <a:xfrm>
            <a:off x="6233400" y="4500582"/>
            <a:ext cx="1071127" cy="369332"/>
          </a:xfrm>
          <a:prstGeom prst="rect">
            <a:avLst/>
          </a:prstGeom>
          <a:noFill/>
        </p:spPr>
        <p:txBody>
          <a:bodyPr wrap="none" rtlCol="0">
            <a:spAutoFit/>
          </a:bodyPr>
          <a:lstStyle/>
          <a:p>
            <a:r>
              <a:rPr lang="nl-NL" smtClean="0"/>
              <a:t>qualifier</a:t>
            </a:r>
            <a:endParaRPr lang="nl-NL"/>
          </a:p>
        </p:txBody>
      </p:sp>
      <p:sp>
        <p:nvSpPr>
          <p:cNvPr id="34" name="Tekstvak 33"/>
          <p:cNvSpPr txBox="1"/>
          <p:nvPr/>
        </p:nvSpPr>
        <p:spPr>
          <a:xfrm>
            <a:off x="9738851" y="4501754"/>
            <a:ext cx="1144865" cy="369332"/>
          </a:xfrm>
          <a:prstGeom prst="rect">
            <a:avLst/>
          </a:prstGeom>
          <a:noFill/>
        </p:spPr>
        <p:txBody>
          <a:bodyPr wrap="none" rtlCol="0">
            <a:spAutoFit/>
          </a:bodyPr>
          <a:lstStyle/>
          <a:p>
            <a:r>
              <a:rPr lang="nl-NL" dirty="0" err="1" smtClean="0"/>
              <a:t>identifier</a:t>
            </a:r>
            <a:endParaRPr lang="nl-NL" dirty="0"/>
          </a:p>
        </p:txBody>
      </p:sp>
      <p:sp>
        <p:nvSpPr>
          <p:cNvPr id="35" name="Tekstvak 34"/>
          <p:cNvSpPr txBox="1"/>
          <p:nvPr/>
        </p:nvSpPr>
        <p:spPr>
          <a:xfrm>
            <a:off x="5449918" y="5553448"/>
            <a:ext cx="1144865" cy="369332"/>
          </a:xfrm>
          <a:prstGeom prst="rect">
            <a:avLst/>
          </a:prstGeom>
          <a:noFill/>
        </p:spPr>
        <p:txBody>
          <a:bodyPr wrap="none" rtlCol="0">
            <a:spAutoFit/>
          </a:bodyPr>
          <a:lstStyle/>
          <a:p>
            <a:r>
              <a:rPr lang="nl-NL" smtClean="0"/>
              <a:t>identifier</a:t>
            </a:r>
            <a:endParaRPr lang="nl-NL"/>
          </a:p>
        </p:txBody>
      </p:sp>
      <p:sp>
        <p:nvSpPr>
          <p:cNvPr id="37" name="Tekstvak 36"/>
          <p:cNvSpPr txBox="1"/>
          <p:nvPr/>
        </p:nvSpPr>
        <p:spPr>
          <a:xfrm>
            <a:off x="7513806" y="5553448"/>
            <a:ext cx="1144865" cy="369332"/>
          </a:xfrm>
          <a:prstGeom prst="rect">
            <a:avLst/>
          </a:prstGeom>
          <a:noFill/>
        </p:spPr>
        <p:txBody>
          <a:bodyPr wrap="none" rtlCol="0">
            <a:spAutoFit/>
          </a:bodyPr>
          <a:lstStyle/>
          <a:p>
            <a:r>
              <a:rPr lang="nl-NL" smtClean="0"/>
              <a:t>identifier</a:t>
            </a:r>
            <a:endParaRPr lang="nl-NL"/>
          </a:p>
        </p:txBody>
      </p:sp>
      <p:sp>
        <p:nvSpPr>
          <p:cNvPr id="6" name="Tijdelijke aanduiding voor dianummer 5"/>
          <p:cNvSpPr>
            <a:spLocks noGrp="1"/>
          </p:cNvSpPr>
          <p:nvPr>
            <p:ph type="sldNum" sz="quarter" idx="12"/>
          </p:nvPr>
        </p:nvSpPr>
        <p:spPr/>
        <p:txBody>
          <a:bodyPr/>
          <a:lstStyle/>
          <a:p>
            <a:fld id="{D57F1E4F-1CFF-5643-939E-02111984F565}" type="slidenum">
              <a:rPr lang="en-US" smtClean="0"/>
              <a:t>26</a:t>
            </a:fld>
            <a:endParaRPr lang="en-US" dirty="0"/>
          </a:p>
        </p:txBody>
      </p:sp>
    </p:spTree>
    <p:extLst>
      <p:ext uri="{BB962C8B-B14F-4D97-AF65-F5344CB8AC3E}">
        <p14:creationId xmlns:p14="http://schemas.microsoft.com/office/powerpoint/2010/main" val="209765737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chor="ctr"/>
          <a:lstStyle/>
          <a:p>
            <a:r>
              <a:rPr lang="nl-BE" dirty="0" smtClean="0"/>
              <a:t>Evaluation: </a:t>
            </a:r>
            <a:r>
              <a:rPr lang="nl-NL" sz="4400" dirty="0" err="1" smtClean="0"/>
              <a:t>Recalling</a:t>
            </a:r>
            <a:r>
              <a:rPr lang="nl-NL" sz="4400" dirty="0" smtClean="0"/>
              <a:t> </a:t>
            </a:r>
            <a:r>
              <a:rPr lang="nl-NL" sz="4400" dirty="0" err="1"/>
              <a:t>K</a:t>
            </a:r>
            <a:r>
              <a:rPr lang="nl-NL" sz="4400" dirty="0" err="1" smtClean="0"/>
              <a:t>nown</a:t>
            </a:r>
            <a:r>
              <a:rPr lang="nl-NL" sz="4400" dirty="0" smtClean="0"/>
              <a:t> </a:t>
            </a:r>
            <a:r>
              <a:rPr lang="nl-NL" sz="4400" dirty="0" err="1" smtClean="0"/>
              <a:t>Patterns</a:t>
            </a:r>
            <a:r>
              <a:rPr lang="nl-NL" sz="4400" dirty="0" smtClean="0"/>
              <a:t>, </a:t>
            </a:r>
            <a:r>
              <a:rPr lang="nl-NL" sz="4400" dirty="0" err="1" smtClean="0"/>
              <a:t>Example</a:t>
            </a:r>
            <a:endParaRPr lang="nl-NL" dirty="0"/>
          </a:p>
        </p:txBody>
      </p:sp>
      <p:sp>
        <p:nvSpPr>
          <p:cNvPr id="5" name="Rectangle 2"/>
          <p:cNvSpPr/>
          <p:nvPr/>
        </p:nvSpPr>
        <p:spPr>
          <a:xfrm>
            <a:off x="646110" y="1853247"/>
            <a:ext cx="11545889" cy="4801314"/>
          </a:xfrm>
          <a:prstGeom prst="rect">
            <a:avLst/>
          </a:prstGeom>
        </p:spPr>
        <p:txBody>
          <a:bodyPr wrap="square">
            <a:spAutoFit/>
          </a:bodyPr>
          <a:lstStyle/>
          <a:p>
            <a:r>
              <a:rPr lang="nl-NL" dirty="0" smtClean="0">
                <a:latin typeface="Monaco" charset="0"/>
                <a:ea typeface="Monaco" charset="0"/>
                <a:cs typeface="Monaco" charset="0"/>
              </a:rPr>
              <a:t>package </a:t>
            </a:r>
            <a:r>
              <a:rPr lang="nl-NL" dirty="0" err="1">
                <a:latin typeface="Monaco" charset="0"/>
                <a:ea typeface="Monaco" charset="0"/>
                <a:cs typeface="Monaco" charset="0"/>
              </a:rPr>
              <a:t>exapus.gui.views.forest</a:t>
            </a:r>
            <a:r>
              <a:rPr lang="nl-NL" dirty="0" smtClean="0">
                <a:latin typeface="Monaco" charset="0"/>
                <a:ea typeface="Monaco" charset="0"/>
                <a:cs typeface="Monaco" charset="0"/>
              </a:rPr>
              <a:t>;</a:t>
            </a:r>
          </a:p>
          <a:p>
            <a:endParaRPr lang="nl-NL" dirty="0">
              <a:latin typeface="Monaco" charset="0"/>
              <a:ea typeface="Monaco" charset="0"/>
              <a:cs typeface="Monaco" charset="0"/>
            </a:endParaRPr>
          </a:p>
          <a:p>
            <a:r>
              <a:rPr lang="nl-NL" dirty="0" smtClean="0">
                <a:latin typeface="Monaco" charset="0"/>
                <a:ea typeface="Monaco" charset="0"/>
                <a:cs typeface="Monaco" charset="0"/>
              </a:rPr>
              <a:t>import </a:t>
            </a:r>
            <a:r>
              <a:rPr lang="nl-NL" dirty="0" err="1" smtClean="0">
                <a:latin typeface="Monaco" charset="0"/>
                <a:ea typeface="Monaco" charset="0"/>
                <a:cs typeface="Monaco" charset="0"/>
              </a:rPr>
              <a:t>org.eclipse.jface.viewers.ITreeContentProvider</a:t>
            </a:r>
            <a:r>
              <a:rPr lang="nl-NL" dirty="0" smtClean="0">
                <a:latin typeface="Monaco" charset="0"/>
                <a:ea typeface="Monaco" charset="0"/>
                <a:cs typeface="Monaco" charset="0"/>
              </a:rPr>
              <a:t>;</a:t>
            </a:r>
          </a:p>
          <a:p>
            <a:r>
              <a:rPr lang="nl-NL" dirty="0" smtClean="0">
                <a:latin typeface="Monaco" charset="0"/>
                <a:ea typeface="Monaco" charset="0"/>
                <a:cs typeface="Monaco" charset="0"/>
              </a:rPr>
              <a:t>... [6 more]</a:t>
            </a:r>
          </a:p>
          <a:p>
            <a:endParaRPr lang="nl-NL" dirty="0">
              <a:latin typeface="Monaco" charset="0"/>
              <a:ea typeface="Monaco" charset="0"/>
              <a:cs typeface="Monaco" charset="0"/>
            </a:endParaRPr>
          </a:p>
          <a:p>
            <a:r>
              <a:rPr lang="nl-NL" dirty="0" smtClean="0">
                <a:latin typeface="Monaco" charset="0"/>
                <a:ea typeface="Monaco" charset="0"/>
                <a:cs typeface="Monaco" charset="0"/>
              </a:rPr>
              <a:t>import </a:t>
            </a:r>
            <a:r>
              <a:rPr lang="nl-NL" dirty="0" err="1">
                <a:latin typeface="Monaco" charset="0"/>
                <a:ea typeface="Monaco" charset="0"/>
                <a:cs typeface="Monaco" charset="0"/>
              </a:rPr>
              <a:t>exapus.model.</a:t>
            </a:r>
            <a:r>
              <a:rPr lang="nl-NL" dirty="0" err="1">
                <a:solidFill>
                  <a:schemeClr val="bg2">
                    <a:lumMod val="60000"/>
                    <a:lumOff val="40000"/>
                  </a:schemeClr>
                </a:solidFill>
                <a:latin typeface="Monaco" charset="0"/>
                <a:ea typeface="Monaco" charset="0"/>
                <a:cs typeface="Monaco" charset="0"/>
              </a:rPr>
              <a:t>forest.</a:t>
            </a:r>
            <a:r>
              <a:rPr lang="nl-NL" dirty="0" err="1">
                <a:latin typeface="Monaco" charset="0"/>
                <a:ea typeface="Monaco" charset="0"/>
                <a:cs typeface="Monaco" charset="0"/>
              </a:rPr>
              <a:t>DeltaEvent</a:t>
            </a:r>
            <a:r>
              <a:rPr lang="nl-NL" dirty="0" smtClean="0">
                <a:latin typeface="Monaco" charset="0"/>
                <a:ea typeface="Monaco" charset="0"/>
                <a:cs typeface="Monaco" charset="0"/>
              </a:rPr>
              <a:t>;</a:t>
            </a:r>
          </a:p>
          <a:p>
            <a:r>
              <a:rPr lang="nl-NL" dirty="0" smtClean="0">
                <a:latin typeface="Monaco" charset="0"/>
                <a:ea typeface="Monaco" charset="0"/>
                <a:cs typeface="Monaco" charset="0"/>
              </a:rPr>
              <a:t>import </a:t>
            </a:r>
            <a:r>
              <a:rPr lang="nl-NL" dirty="0" err="1">
                <a:latin typeface="Monaco" charset="0"/>
                <a:ea typeface="Monaco" charset="0"/>
                <a:cs typeface="Monaco" charset="0"/>
              </a:rPr>
              <a:t>exapus.model.</a:t>
            </a:r>
            <a:r>
              <a:rPr lang="nl-NL" dirty="0" err="1">
                <a:solidFill>
                  <a:schemeClr val="bg2">
                    <a:lumMod val="60000"/>
                    <a:lumOff val="40000"/>
                  </a:schemeClr>
                </a:solidFill>
                <a:latin typeface="Monaco" charset="0"/>
                <a:ea typeface="Monaco" charset="0"/>
                <a:cs typeface="Monaco" charset="0"/>
              </a:rPr>
              <a:t>forest.</a:t>
            </a:r>
            <a:r>
              <a:rPr lang="nl-NL" dirty="0" err="1">
                <a:latin typeface="Monaco" charset="0"/>
                <a:ea typeface="Monaco" charset="0"/>
                <a:cs typeface="Monaco" charset="0"/>
              </a:rPr>
              <a:t>FactForest</a:t>
            </a:r>
            <a:r>
              <a:rPr lang="nl-NL" dirty="0" smtClean="0">
                <a:latin typeface="Monaco" charset="0"/>
                <a:ea typeface="Monaco" charset="0"/>
                <a:cs typeface="Monaco" charset="0"/>
              </a:rPr>
              <a:t>;</a:t>
            </a:r>
          </a:p>
          <a:p>
            <a:r>
              <a:rPr lang="nl-NL" dirty="0" smtClean="0">
                <a:latin typeface="Monaco" charset="0"/>
                <a:ea typeface="Monaco" charset="0"/>
                <a:cs typeface="Monaco" charset="0"/>
              </a:rPr>
              <a:t>import </a:t>
            </a:r>
            <a:r>
              <a:rPr lang="nl-NL" dirty="0" err="1">
                <a:latin typeface="Monaco" charset="0"/>
                <a:ea typeface="Monaco" charset="0"/>
                <a:cs typeface="Monaco" charset="0"/>
              </a:rPr>
              <a:t>exapus.model.</a:t>
            </a:r>
            <a:r>
              <a:rPr lang="nl-NL" dirty="0" err="1">
                <a:solidFill>
                  <a:schemeClr val="bg2">
                    <a:lumMod val="60000"/>
                    <a:lumOff val="40000"/>
                  </a:schemeClr>
                </a:solidFill>
                <a:latin typeface="Monaco" charset="0"/>
                <a:ea typeface="Monaco" charset="0"/>
                <a:cs typeface="Monaco" charset="0"/>
              </a:rPr>
              <a:t>forest.</a:t>
            </a:r>
            <a:r>
              <a:rPr lang="nl-NL" dirty="0" err="1">
                <a:latin typeface="Monaco" charset="0"/>
                <a:ea typeface="Monaco" charset="0"/>
                <a:cs typeface="Monaco" charset="0"/>
              </a:rPr>
              <a:t>ForestElement</a:t>
            </a:r>
            <a:r>
              <a:rPr lang="nl-NL" dirty="0" smtClean="0">
                <a:latin typeface="Monaco" charset="0"/>
                <a:ea typeface="Monaco" charset="0"/>
                <a:cs typeface="Monaco" charset="0"/>
              </a:rPr>
              <a:t>;</a:t>
            </a:r>
          </a:p>
          <a:p>
            <a:r>
              <a:rPr lang="nl-NL" dirty="0" smtClean="0">
                <a:latin typeface="Monaco" charset="0"/>
                <a:ea typeface="Monaco" charset="0"/>
                <a:cs typeface="Monaco" charset="0"/>
              </a:rPr>
              <a:t>import </a:t>
            </a:r>
            <a:r>
              <a:rPr lang="nl-NL" dirty="0" err="1" smtClean="0">
                <a:latin typeface="Monaco" charset="0"/>
                <a:ea typeface="Monaco" charset="0"/>
                <a:cs typeface="Monaco" charset="0"/>
              </a:rPr>
              <a:t>exapus.model.</a:t>
            </a:r>
            <a:r>
              <a:rPr lang="nl-NL" dirty="0" err="1" smtClean="0">
                <a:solidFill>
                  <a:schemeClr val="bg2">
                    <a:lumMod val="60000"/>
                    <a:lumOff val="40000"/>
                  </a:schemeClr>
                </a:solidFill>
                <a:latin typeface="Monaco" charset="0"/>
                <a:ea typeface="Monaco" charset="0"/>
                <a:cs typeface="Monaco" charset="0"/>
              </a:rPr>
              <a:t>forest.</a:t>
            </a:r>
            <a:r>
              <a:rPr lang="nl-NL" dirty="0" err="1" smtClean="0">
                <a:latin typeface="Monaco" charset="0"/>
                <a:ea typeface="Monaco" charset="0"/>
                <a:cs typeface="Monaco" charset="0"/>
              </a:rPr>
              <a:t>IDeltaListener</a:t>
            </a:r>
            <a:r>
              <a:rPr lang="nl-NL" dirty="0" smtClean="0">
                <a:latin typeface="Monaco" charset="0"/>
                <a:ea typeface="Monaco" charset="0"/>
                <a:cs typeface="Monaco" charset="0"/>
              </a:rPr>
              <a:t>;</a:t>
            </a:r>
          </a:p>
          <a:p>
            <a:r>
              <a:rPr lang="nl-NL" dirty="0" smtClean="0">
                <a:latin typeface="Monaco" charset="0"/>
                <a:ea typeface="Monaco" charset="0"/>
                <a:cs typeface="Monaco" charset="0"/>
              </a:rPr>
              <a:t>import </a:t>
            </a:r>
            <a:r>
              <a:rPr lang="nl-NL" dirty="0" err="1">
                <a:latin typeface="Monaco" charset="0"/>
                <a:ea typeface="Monaco" charset="0"/>
                <a:cs typeface="Monaco" charset="0"/>
              </a:rPr>
              <a:t>exapus.model.</a:t>
            </a:r>
            <a:r>
              <a:rPr lang="nl-NL" dirty="0" err="1">
                <a:solidFill>
                  <a:schemeClr val="bg2">
                    <a:lumMod val="60000"/>
                    <a:lumOff val="40000"/>
                  </a:schemeClr>
                </a:solidFill>
                <a:latin typeface="Monaco" charset="0"/>
                <a:ea typeface="Monaco" charset="0"/>
                <a:cs typeface="Monaco" charset="0"/>
              </a:rPr>
              <a:t>forest.</a:t>
            </a:r>
            <a:r>
              <a:rPr lang="nl-NL" dirty="0" err="1">
                <a:latin typeface="Monaco" charset="0"/>
                <a:ea typeface="Monaco" charset="0"/>
                <a:cs typeface="Monaco" charset="0"/>
              </a:rPr>
              <a:t>Member</a:t>
            </a:r>
            <a:r>
              <a:rPr lang="nl-NL" dirty="0" smtClean="0">
                <a:latin typeface="Monaco" charset="0"/>
                <a:ea typeface="Monaco" charset="0"/>
                <a:cs typeface="Monaco" charset="0"/>
              </a:rPr>
              <a:t>;</a:t>
            </a:r>
          </a:p>
          <a:p>
            <a:r>
              <a:rPr lang="nl-NL" dirty="0" smtClean="0">
                <a:latin typeface="Monaco" charset="0"/>
                <a:ea typeface="Monaco" charset="0"/>
                <a:cs typeface="Monaco" charset="0"/>
              </a:rPr>
              <a:t>import </a:t>
            </a:r>
            <a:r>
              <a:rPr lang="nl-NL" dirty="0" err="1">
                <a:latin typeface="Monaco" charset="0"/>
                <a:ea typeface="Monaco" charset="0"/>
                <a:cs typeface="Monaco" charset="0"/>
              </a:rPr>
              <a:t>exapus.model.</a:t>
            </a:r>
            <a:r>
              <a:rPr lang="nl-NL" dirty="0" err="1">
                <a:solidFill>
                  <a:schemeClr val="bg2">
                    <a:lumMod val="60000"/>
                    <a:lumOff val="40000"/>
                  </a:schemeClr>
                </a:solidFill>
                <a:latin typeface="Monaco" charset="0"/>
                <a:ea typeface="Monaco" charset="0"/>
                <a:cs typeface="Monaco" charset="0"/>
              </a:rPr>
              <a:t>forest.</a:t>
            </a:r>
            <a:r>
              <a:rPr lang="nl-NL" dirty="0" err="1">
                <a:latin typeface="Monaco" charset="0"/>
                <a:ea typeface="Monaco" charset="0"/>
                <a:cs typeface="Monaco" charset="0"/>
              </a:rPr>
              <a:t>MemberContainer</a:t>
            </a:r>
            <a:r>
              <a:rPr lang="nl-NL" dirty="0" smtClean="0">
                <a:latin typeface="Monaco" charset="0"/>
                <a:ea typeface="Monaco" charset="0"/>
                <a:cs typeface="Monaco" charset="0"/>
              </a:rPr>
              <a:t>;</a:t>
            </a:r>
          </a:p>
          <a:p>
            <a:r>
              <a:rPr lang="nl-NL" dirty="0" smtClean="0">
                <a:latin typeface="Monaco" charset="0"/>
                <a:ea typeface="Monaco" charset="0"/>
                <a:cs typeface="Monaco" charset="0"/>
              </a:rPr>
              <a:t>import </a:t>
            </a:r>
            <a:r>
              <a:rPr lang="nl-NL" dirty="0" err="1">
                <a:latin typeface="Monaco" charset="0"/>
                <a:ea typeface="Monaco" charset="0"/>
                <a:cs typeface="Monaco" charset="0"/>
              </a:rPr>
              <a:t>exapus.model.</a:t>
            </a:r>
            <a:r>
              <a:rPr lang="nl-NL" dirty="0" err="1">
                <a:solidFill>
                  <a:schemeClr val="bg2">
                    <a:lumMod val="60000"/>
                    <a:lumOff val="40000"/>
                  </a:schemeClr>
                </a:solidFill>
                <a:latin typeface="Monaco" charset="0"/>
                <a:ea typeface="Monaco" charset="0"/>
                <a:cs typeface="Monaco" charset="0"/>
              </a:rPr>
              <a:t>forest.</a:t>
            </a:r>
            <a:r>
              <a:rPr lang="nl-NL" dirty="0" err="1">
                <a:latin typeface="Monaco" charset="0"/>
                <a:ea typeface="Monaco" charset="0"/>
                <a:cs typeface="Monaco" charset="0"/>
              </a:rPr>
              <a:t>PackageLayer</a:t>
            </a:r>
            <a:r>
              <a:rPr lang="nl-NL" dirty="0" smtClean="0">
                <a:latin typeface="Monaco" charset="0"/>
                <a:ea typeface="Monaco" charset="0"/>
                <a:cs typeface="Monaco" charset="0"/>
              </a:rPr>
              <a:t>;</a:t>
            </a:r>
          </a:p>
          <a:p>
            <a:r>
              <a:rPr lang="nl-NL" dirty="0" smtClean="0">
                <a:latin typeface="Monaco" charset="0"/>
                <a:ea typeface="Monaco" charset="0"/>
                <a:cs typeface="Monaco" charset="0"/>
              </a:rPr>
              <a:t>import </a:t>
            </a:r>
            <a:r>
              <a:rPr lang="nl-NL" dirty="0" err="1">
                <a:latin typeface="Monaco" charset="0"/>
                <a:ea typeface="Monaco" charset="0"/>
                <a:cs typeface="Monaco" charset="0"/>
              </a:rPr>
              <a:t>exapus.model.</a:t>
            </a:r>
            <a:r>
              <a:rPr lang="nl-NL" dirty="0" err="1">
                <a:solidFill>
                  <a:schemeClr val="bg2">
                    <a:lumMod val="60000"/>
                    <a:lumOff val="40000"/>
                  </a:schemeClr>
                </a:solidFill>
                <a:latin typeface="Monaco" charset="0"/>
                <a:ea typeface="Monaco" charset="0"/>
                <a:cs typeface="Monaco" charset="0"/>
              </a:rPr>
              <a:t>forest.</a:t>
            </a:r>
            <a:r>
              <a:rPr lang="nl-NL" dirty="0" err="1">
                <a:latin typeface="Monaco" charset="0"/>
                <a:ea typeface="Monaco" charset="0"/>
                <a:cs typeface="Monaco" charset="0"/>
              </a:rPr>
              <a:t>PackageTree</a:t>
            </a:r>
            <a:r>
              <a:rPr lang="nl-NL" dirty="0" smtClean="0">
                <a:latin typeface="Monaco" charset="0"/>
                <a:ea typeface="Monaco" charset="0"/>
                <a:cs typeface="Monaco" charset="0"/>
              </a:rPr>
              <a:t>;</a:t>
            </a:r>
          </a:p>
          <a:p>
            <a:r>
              <a:rPr lang="nl-NL" dirty="0" smtClean="0">
                <a:latin typeface="Monaco" charset="0"/>
                <a:ea typeface="Monaco" charset="0"/>
                <a:cs typeface="Monaco" charset="0"/>
              </a:rPr>
              <a:t>import </a:t>
            </a:r>
            <a:r>
              <a:rPr lang="nl-NL" dirty="0" err="1">
                <a:latin typeface="Monaco" charset="0"/>
                <a:ea typeface="Monaco" charset="0"/>
                <a:cs typeface="Monaco" charset="0"/>
              </a:rPr>
              <a:t>exapus.model.</a:t>
            </a:r>
            <a:r>
              <a:rPr lang="nl-NL" dirty="0" err="1">
                <a:solidFill>
                  <a:schemeClr val="bg2">
                    <a:lumMod val="60000"/>
                    <a:lumOff val="40000"/>
                  </a:schemeClr>
                </a:solidFill>
                <a:latin typeface="Monaco" charset="0"/>
                <a:ea typeface="Monaco" charset="0"/>
                <a:cs typeface="Monaco" charset="0"/>
              </a:rPr>
              <a:t>forest.</a:t>
            </a:r>
            <a:r>
              <a:rPr lang="nl-NL" dirty="0" err="1">
                <a:latin typeface="Monaco" charset="0"/>
                <a:ea typeface="Monaco" charset="0"/>
                <a:cs typeface="Monaco" charset="0"/>
              </a:rPr>
              <a:t>Ref</a:t>
            </a:r>
            <a:r>
              <a:rPr lang="nl-NL" dirty="0" smtClean="0">
                <a:latin typeface="Monaco" charset="0"/>
                <a:ea typeface="Monaco" charset="0"/>
                <a:cs typeface="Monaco" charset="0"/>
              </a:rPr>
              <a:t>;</a:t>
            </a:r>
          </a:p>
          <a:p>
            <a:endParaRPr lang="nl-NL" dirty="0">
              <a:latin typeface="Monaco" charset="0"/>
              <a:ea typeface="Monaco" charset="0"/>
              <a:cs typeface="Monaco" charset="0"/>
            </a:endParaRPr>
          </a:p>
          <a:p>
            <a:r>
              <a:rPr lang="nl-NL" dirty="0" smtClean="0">
                <a:latin typeface="Monaco" charset="0"/>
                <a:ea typeface="Monaco" charset="0"/>
                <a:cs typeface="Monaco" charset="0"/>
              </a:rPr>
              <a:t>public </a:t>
            </a:r>
            <a:r>
              <a:rPr lang="nl-NL" dirty="0">
                <a:latin typeface="Monaco" charset="0"/>
                <a:ea typeface="Monaco" charset="0"/>
                <a:cs typeface="Monaco" charset="0"/>
              </a:rPr>
              <a:t>class </a:t>
            </a:r>
            <a:r>
              <a:rPr lang="nl-NL" dirty="0" err="1">
                <a:latin typeface="Monaco" charset="0"/>
                <a:ea typeface="Monaco" charset="0"/>
                <a:cs typeface="Monaco" charset="0"/>
              </a:rPr>
              <a:t>FactForestTreeContentProvider</a:t>
            </a:r>
            <a:r>
              <a:rPr lang="nl-NL" dirty="0">
                <a:latin typeface="Monaco" charset="0"/>
                <a:ea typeface="Monaco" charset="0"/>
                <a:cs typeface="Monaco" charset="0"/>
              </a:rPr>
              <a:t> </a:t>
            </a:r>
            <a:r>
              <a:rPr lang="nl-NL" dirty="0" smtClean="0">
                <a:latin typeface="Monaco" charset="0"/>
                <a:ea typeface="Monaco" charset="0"/>
                <a:cs typeface="Monaco" charset="0"/>
              </a:rPr>
              <a:t>... {  </a:t>
            </a:r>
          </a:p>
          <a:p>
            <a:r>
              <a:rPr lang="nl-NL" dirty="0">
                <a:latin typeface="Monaco" charset="0"/>
                <a:ea typeface="Monaco" charset="0"/>
                <a:cs typeface="Monaco" charset="0"/>
              </a:rPr>
              <a:t> </a:t>
            </a:r>
            <a:r>
              <a:rPr lang="nl-NL" dirty="0" smtClean="0">
                <a:latin typeface="Monaco" charset="0"/>
                <a:ea typeface="Monaco" charset="0"/>
                <a:cs typeface="Monaco" charset="0"/>
              </a:rPr>
              <a:t> ...</a:t>
            </a:r>
            <a:endParaRPr lang="nl-NL" dirty="0">
              <a:latin typeface="Monaco" charset="0"/>
              <a:ea typeface="Monaco" charset="0"/>
              <a:cs typeface="Monaco" charset="0"/>
            </a:endParaRPr>
          </a:p>
        </p:txBody>
      </p:sp>
      <p:pic>
        <p:nvPicPr>
          <p:cNvPr id="7" name="Afbeelding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4409" y="4253904"/>
            <a:ext cx="17205761" cy="2118247"/>
          </a:xfrm>
          <a:prstGeom prst="rect">
            <a:avLst/>
          </a:prstGeom>
        </p:spPr>
      </p:pic>
      <p:sp>
        <p:nvSpPr>
          <p:cNvPr id="8" name="Tijdelijke aanduiding voor dianummer 7"/>
          <p:cNvSpPr>
            <a:spLocks noGrp="1"/>
          </p:cNvSpPr>
          <p:nvPr>
            <p:ph type="sldNum" sz="quarter" idx="12"/>
          </p:nvPr>
        </p:nvSpPr>
        <p:spPr/>
        <p:txBody>
          <a:bodyPr/>
          <a:lstStyle/>
          <a:p>
            <a:fld id="{D57F1E4F-1CFF-5643-939E-02111984F565}" type="slidenum">
              <a:rPr lang="en-US" smtClean="0"/>
              <a:t>27</a:t>
            </a:fld>
            <a:endParaRPr lang="en-US" dirty="0"/>
          </a:p>
        </p:txBody>
      </p:sp>
    </p:spTree>
    <p:extLst>
      <p:ext uri="{BB962C8B-B14F-4D97-AF65-F5344CB8AC3E}">
        <p14:creationId xmlns:p14="http://schemas.microsoft.com/office/powerpoint/2010/main" val="154084626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chor="ctr"/>
          <a:lstStyle/>
          <a:p>
            <a:r>
              <a:rPr lang="nl-BE" dirty="0" smtClean="0"/>
              <a:t>Evaluation: </a:t>
            </a:r>
            <a:r>
              <a:rPr lang="nl-NL" sz="4400" dirty="0"/>
              <a:t>P</a:t>
            </a:r>
            <a:r>
              <a:rPr lang="nl-NL" sz="4400" dirty="0" smtClean="0"/>
              <a:t>erformance on Open-Source </a:t>
            </a:r>
            <a:r>
              <a:rPr lang="nl-NL" sz="4400" dirty="0" err="1"/>
              <a:t>P</a:t>
            </a:r>
            <a:r>
              <a:rPr lang="nl-NL" sz="4400" dirty="0" err="1" smtClean="0"/>
              <a:t>rojects</a:t>
            </a:r>
            <a:endParaRPr lang="nl-NL" dirty="0"/>
          </a:p>
        </p:txBody>
      </p:sp>
      <p:sp>
        <p:nvSpPr>
          <p:cNvPr id="3" name="Tijdelijke aanduiding voor inhoud 2"/>
          <p:cNvSpPr>
            <a:spLocks noGrp="1"/>
          </p:cNvSpPr>
          <p:nvPr>
            <p:ph idx="1"/>
          </p:nvPr>
        </p:nvSpPr>
        <p:spPr>
          <a:xfrm>
            <a:off x="646112" y="2052918"/>
            <a:ext cx="9403742" cy="4195481"/>
          </a:xfrm>
        </p:spPr>
        <p:txBody>
          <a:bodyPr>
            <a:normAutofit/>
          </a:bodyPr>
          <a:lstStyle/>
          <a:p>
            <a:r>
              <a:rPr lang="nl-NL" sz="2800" dirty="0" err="1"/>
              <a:t>Distilled</a:t>
            </a:r>
            <a:r>
              <a:rPr lang="nl-NL" sz="2800" dirty="0"/>
              <a:t> 22670 changes</a:t>
            </a:r>
          </a:p>
          <a:p>
            <a:r>
              <a:rPr lang="nl-NL" sz="2800" dirty="0" err="1" smtClean="0"/>
              <a:t>Grouping</a:t>
            </a:r>
            <a:r>
              <a:rPr lang="nl-NL" sz="2800" dirty="0" smtClean="0"/>
              <a:t> </a:t>
            </a:r>
            <a:r>
              <a:rPr lang="nl-NL" sz="2800" dirty="0"/>
              <a:t>at </a:t>
            </a:r>
            <a:r>
              <a:rPr lang="nl-NL" sz="2800" dirty="0" err="1"/>
              <a:t>MethodDeclaration</a:t>
            </a:r>
            <a:r>
              <a:rPr lang="nl-NL" sz="2800" dirty="0"/>
              <a:t> </a:t>
            </a:r>
            <a:r>
              <a:rPr lang="nl-NL" sz="2800" dirty="0" err="1" smtClean="0"/>
              <a:t>granularity</a:t>
            </a:r>
            <a:r>
              <a:rPr lang="nl-NL" sz="2800" dirty="0" smtClean="0"/>
              <a:t>, </a:t>
            </a:r>
            <a:r>
              <a:rPr lang="nl-NL" sz="2800" dirty="0" err="1" smtClean="0"/>
              <a:t>Generalizing</a:t>
            </a:r>
            <a:r>
              <a:rPr lang="nl-NL" sz="2800" dirty="0" smtClean="0"/>
              <a:t> </a:t>
            </a:r>
            <a:r>
              <a:rPr lang="nl-NL" sz="2800" dirty="0" err="1" smtClean="0"/>
              <a:t>structurally</a:t>
            </a:r>
            <a:r>
              <a:rPr lang="nl-NL" sz="2800" dirty="0" smtClean="0"/>
              <a:t> on change subject</a:t>
            </a:r>
          </a:p>
          <a:p>
            <a:r>
              <a:rPr lang="nl-NL" sz="2800" dirty="0" err="1" smtClean="0">
                <a:solidFill>
                  <a:schemeClr val="bg2">
                    <a:lumMod val="60000"/>
                    <a:lumOff val="40000"/>
                  </a:schemeClr>
                </a:solidFill>
              </a:rPr>
              <a:t>Mined</a:t>
            </a:r>
            <a:r>
              <a:rPr lang="nl-NL" sz="2800" dirty="0" smtClean="0">
                <a:solidFill>
                  <a:schemeClr val="bg2">
                    <a:lumMod val="60000"/>
                    <a:lumOff val="40000"/>
                  </a:schemeClr>
                </a:solidFill>
              </a:rPr>
              <a:t> 403 change </a:t>
            </a:r>
            <a:r>
              <a:rPr lang="nl-NL" sz="2800" dirty="0" err="1" smtClean="0">
                <a:solidFill>
                  <a:schemeClr val="bg2">
                    <a:lumMod val="60000"/>
                    <a:lumOff val="40000"/>
                  </a:schemeClr>
                </a:solidFill>
              </a:rPr>
              <a:t>patterns</a:t>
            </a:r>
            <a:r>
              <a:rPr lang="nl-NL" sz="2800" dirty="0" smtClean="0">
                <a:solidFill>
                  <a:schemeClr val="bg2">
                    <a:lumMod val="60000"/>
                    <a:lumOff val="40000"/>
                  </a:schemeClr>
                </a:solidFill>
              </a:rPr>
              <a:t> </a:t>
            </a:r>
            <a:r>
              <a:rPr lang="nl-NL" sz="2800" dirty="0" smtClean="0"/>
              <a:t>(&lt; 10 min)</a:t>
            </a:r>
            <a:endParaRPr lang="nl-NL" sz="2800" dirty="0"/>
          </a:p>
        </p:txBody>
      </p:sp>
      <p:sp>
        <p:nvSpPr>
          <p:cNvPr id="5" name="Tijdelijke aanduiding voor dianummer 4"/>
          <p:cNvSpPr>
            <a:spLocks noGrp="1"/>
          </p:cNvSpPr>
          <p:nvPr>
            <p:ph type="sldNum" sz="quarter" idx="12"/>
          </p:nvPr>
        </p:nvSpPr>
        <p:spPr/>
        <p:txBody>
          <a:bodyPr/>
          <a:lstStyle/>
          <a:p>
            <a:fld id="{D57F1E4F-1CFF-5643-939E-02111984F565}" type="slidenum">
              <a:rPr lang="en-US" smtClean="0"/>
              <a:t>28</a:t>
            </a:fld>
            <a:endParaRPr lang="en-US" dirty="0"/>
          </a:p>
        </p:txBody>
      </p:sp>
    </p:spTree>
    <p:extLst>
      <p:ext uri="{BB962C8B-B14F-4D97-AF65-F5344CB8AC3E}">
        <p14:creationId xmlns:p14="http://schemas.microsoft.com/office/powerpoint/2010/main" val="144583494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chor="ctr"/>
          <a:lstStyle/>
          <a:p>
            <a:r>
              <a:rPr lang="nl-BE" dirty="0"/>
              <a:t>Evaluation: </a:t>
            </a:r>
            <a:r>
              <a:rPr lang="nl-NL" sz="4000" dirty="0"/>
              <a:t>Performance on Open-Source </a:t>
            </a:r>
            <a:r>
              <a:rPr lang="nl-NL" sz="4000" dirty="0" err="1"/>
              <a:t>Projects</a:t>
            </a:r>
            <a:endParaRPr lang="nl-NL" dirty="0"/>
          </a:p>
        </p:txBody>
      </p:sp>
      <p:pic>
        <p:nvPicPr>
          <p:cNvPr id="7" name="Tijdelijke aanduiding voor inhoud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557096" y="2100764"/>
            <a:ext cx="5105641" cy="4492541"/>
          </a:xfrm>
        </p:spPr>
      </p:pic>
      <p:sp>
        <p:nvSpPr>
          <p:cNvPr id="3" name="Rechthoek 2"/>
          <p:cNvSpPr/>
          <p:nvPr/>
        </p:nvSpPr>
        <p:spPr>
          <a:xfrm>
            <a:off x="3557096" y="2277979"/>
            <a:ext cx="597809" cy="4315326"/>
          </a:xfrm>
          <a:prstGeom prst="rect">
            <a:avLst/>
          </a:prstGeom>
          <a:solidFill>
            <a:schemeClr val="accent1">
              <a:alpha val="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6" name="Rechthoek 5"/>
          <p:cNvSpPr/>
          <p:nvPr/>
        </p:nvSpPr>
        <p:spPr>
          <a:xfrm>
            <a:off x="4912654" y="2277979"/>
            <a:ext cx="597809" cy="4315326"/>
          </a:xfrm>
          <a:prstGeom prst="rect">
            <a:avLst/>
          </a:prstGeom>
          <a:solidFill>
            <a:schemeClr val="accent1">
              <a:alpha val="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5" name="Tijdelijke aanduiding voor dianummer 4"/>
          <p:cNvSpPr>
            <a:spLocks noGrp="1"/>
          </p:cNvSpPr>
          <p:nvPr>
            <p:ph type="sldNum" sz="quarter" idx="12"/>
          </p:nvPr>
        </p:nvSpPr>
        <p:spPr/>
        <p:txBody>
          <a:bodyPr/>
          <a:lstStyle/>
          <a:p>
            <a:fld id="{D57F1E4F-1CFF-5643-939E-02111984F565}" type="slidenum">
              <a:rPr lang="en-US" smtClean="0"/>
              <a:t>29</a:t>
            </a:fld>
            <a:endParaRPr lang="en-US" dirty="0"/>
          </a:p>
        </p:txBody>
      </p:sp>
    </p:spTree>
    <p:extLst>
      <p:ext uri="{BB962C8B-B14F-4D97-AF65-F5344CB8AC3E}">
        <p14:creationId xmlns:p14="http://schemas.microsoft.com/office/powerpoint/2010/main" val="101801405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z="2800" dirty="0"/>
              <a:t>Context</a:t>
            </a:r>
            <a:r>
              <a:rPr lang="nl-NL" sz="3600" dirty="0"/>
              <a:t/>
            </a:r>
            <a:br>
              <a:rPr lang="nl-NL" sz="3600" dirty="0"/>
            </a:br>
            <a:r>
              <a:rPr lang="nl-NL" sz="3600" dirty="0" smtClean="0"/>
              <a:t>Change </a:t>
            </a:r>
            <a:r>
              <a:rPr lang="nl-NL" sz="3600" dirty="0" err="1" smtClean="0"/>
              <a:t>Patterns</a:t>
            </a:r>
            <a:endParaRPr lang="nl-NL" dirty="0"/>
          </a:p>
        </p:txBody>
      </p:sp>
      <p:sp>
        <p:nvSpPr>
          <p:cNvPr id="5" name="Rectangle 2"/>
          <p:cNvSpPr/>
          <p:nvPr/>
        </p:nvSpPr>
        <p:spPr>
          <a:xfrm>
            <a:off x="646111" y="1691798"/>
            <a:ext cx="10363201" cy="2308324"/>
          </a:xfrm>
          <a:prstGeom prst="rect">
            <a:avLst/>
          </a:prstGeom>
          <a:effectLst/>
        </p:spPr>
        <p:txBody>
          <a:bodyPr wrap="square">
            <a:spAutoFit/>
          </a:bodyPr>
          <a:lstStyle/>
          <a:p>
            <a:r>
              <a:rPr lang="en-US" b="1" dirty="0">
                <a:solidFill>
                  <a:schemeClr val="tx1">
                    <a:lumMod val="50000"/>
                  </a:schemeClr>
                </a:solidFill>
                <a:effectLst>
                  <a:outerShdw blurRad="50800" dist="50800" dir="5400000" algn="ctr" rotWithShape="0">
                    <a:srgbClr val="000000">
                      <a:alpha val="0"/>
                    </a:srgbClr>
                  </a:outerShdw>
                </a:effectLst>
                <a:latin typeface="Monaco"/>
                <a:cs typeface="Monaco"/>
              </a:rPr>
              <a:t>class</a:t>
            </a:r>
            <a:r>
              <a:rPr lang="en-US" dirty="0">
                <a:solidFill>
                  <a:schemeClr val="tx1">
                    <a:lumMod val="50000"/>
                  </a:schemeClr>
                </a:solidFill>
                <a:effectLst>
                  <a:outerShdw blurRad="50800" dist="50800" dir="5400000" algn="ctr" rotWithShape="0">
                    <a:srgbClr val="000000">
                      <a:alpha val="0"/>
                    </a:srgbClr>
                  </a:outerShdw>
                </a:effectLst>
                <a:latin typeface="Monaco"/>
                <a:cs typeface="Monaco"/>
              </a:rPr>
              <a:t> </a:t>
            </a:r>
            <a:r>
              <a:rPr lang="en-US" dirty="0" smtClean="0">
                <a:solidFill>
                  <a:schemeClr val="tx1">
                    <a:lumMod val="50000"/>
                  </a:schemeClr>
                </a:solidFill>
                <a:effectLst>
                  <a:outerShdw blurRad="50800" dist="50800" dir="5400000" algn="ctr" rotWithShape="0">
                    <a:srgbClr val="000000">
                      <a:alpha val="0"/>
                    </a:srgbClr>
                  </a:outerShdw>
                </a:effectLst>
                <a:latin typeface="Monaco"/>
                <a:cs typeface="Monaco"/>
              </a:rPr>
              <a:t>CoolClass {</a:t>
            </a:r>
            <a:endParaRPr lang="en-US" dirty="0">
              <a:solidFill>
                <a:schemeClr val="tx1">
                  <a:lumMod val="50000"/>
                </a:schemeClr>
              </a:solidFill>
              <a:effectLst>
                <a:outerShdw blurRad="50800" dist="50800" dir="5400000" algn="ctr" rotWithShape="0">
                  <a:srgbClr val="000000">
                    <a:alpha val="0"/>
                  </a:srgbClr>
                </a:outerShdw>
              </a:effectLst>
              <a:latin typeface="Monaco"/>
              <a:cs typeface="Monaco"/>
            </a:endParaRPr>
          </a:p>
          <a:p>
            <a:r>
              <a:rPr lang="en-US" dirty="0">
                <a:solidFill>
                  <a:schemeClr val="tx1">
                    <a:lumMod val="50000"/>
                  </a:schemeClr>
                </a:solidFill>
                <a:effectLst>
                  <a:outerShdw blurRad="50800" dist="50800" dir="5400000" algn="ctr" rotWithShape="0">
                    <a:srgbClr val="000000">
                      <a:alpha val="0"/>
                    </a:srgbClr>
                  </a:outerShdw>
                </a:effectLst>
                <a:latin typeface="Monaco"/>
                <a:cs typeface="Monaco"/>
              </a:rPr>
              <a:t>  </a:t>
            </a:r>
            <a:r>
              <a:rPr lang="en-US" b="1" dirty="0">
                <a:solidFill>
                  <a:schemeClr val="tx1">
                    <a:lumMod val="50000"/>
                  </a:schemeClr>
                </a:solidFill>
                <a:effectLst>
                  <a:outerShdw blurRad="50800" dist="50800" dir="5400000" algn="ctr" rotWithShape="0">
                    <a:srgbClr val="000000">
                      <a:alpha val="0"/>
                    </a:srgbClr>
                  </a:outerShdw>
                </a:effectLst>
                <a:latin typeface="Monaco"/>
                <a:cs typeface="Monaco"/>
              </a:rPr>
              <a:t>double</a:t>
            </a:r>
            <a:r>
              <a:rPr lang="en-US" dirty="0">
                <a:solidFill>
                  <a:schemeClr val="tx1">
                    <a:lumMod val="50000"/>
                  </a:schemeClr>
                </a:solidFill>
                <a:effectLst>
                  <a:outerShdw blurRad="50800" dist="50800" dir="5400000" algn="ctr" rotWithShape="0">
                    <a:srgbClr val="000000">
                      <a:alpha val="0"/>
                    </a:srgbClr>
                  </a:outerShdw>
                </a:effectLst>
                <a:latin typeface="Monaco"/>
                <a:cs typeface="Monaco"/>
              </a:rPr>
              <a:t> </a:t>
            </a:r>
            <a:r>
              <a:rPr lang="en-US" dirty="0" smtClean="0">
                <a:solidFill>
                  <a:schemeClr val="tx1">
                    <a:lumMod val="50000"/>
                  </a:schemeClr>
                </a:solidFill>
                <a:effectLst>
                  <a:outerShdw blurRad="50800" dist="50800" dir="5400000" algn="ctr" rotWithShape="0">
                    <a:srgbClr val="000000">
                      <a:alpha val="0"/>
                    </a:srgbClr>
                  </a:outerShdw>
                </a:effectLst>
                <a:latin typeface="Monaco"/>
                <a:cs typeface="Monaco"/>
              </a:rPr>
              <a:t>getDistance(Point</a:t>
            </a:r>
            <a:r>
              <a:rPr lang="en-US" b="1" dirty="0" smtClean="0">
                <a:solidFill>
                  <a:schemeClr val="tx1">
                    <a:lumMod val="50000"/>
                  </a:schemeClr>
                </a:solidFill>
                <a:effectLst>
                  <a:outerShdw blurRad="50800" dist="50800" dir="5400000" algn="ctr" rotWithShape="0">
                    <a:srgbClr val="000000">
                      <a:alpha val="0"/>
                    </a:srgbClr>
                  </a:outerShdw>
                </a:effectLst>
                <a:latin typeface="Monaco"/>
                <a:cs typeface="Monaco"/>
              </a:rPr>
              <a:t> </a:t>
            </a:r>
            <a:r>
              <a:rPr lang="en-US" dirty="0" smtClean="0">
                <a:solidFill>
                  <a:schemeClr val="tx1">
                    <a:lumMod val="50000"/>
                  </a:schemeClr>
                </a:solidFill>
                <a:effectLst>
                  <a:outerShdw blurRad="50800" dist="50800" dir="5400000" algn="ctr" rotWithShape="0">
                    <a:srgbClr val="000000">
                      <a:alpha val="0"/>
                    </a:srgbClr>
                  </a:outerShdw>
                </a:effectLst>
                <a:latin typeface="Monaco"/>
                <a:cs typeface="Monaco"/>
              </a:rPr>
              <a:t>p1, Point</a:t>
            </a:r>
            <a:r>
              <a:rPr lang="en-US" b="1" dirty="0" smtClean="0">
                <a:solidFill>
                  <a:schemeClr val="tx1">
                    <a:lumMod val="50000"/>
                  </a:schemeClr>
                </a:solidFill>
                <a:effectLst>
                  <a:outerShdw blurRad="50800" dist="50800" dir="5400000" algn="ctr" rotWithShape="0">
                    <a:srgbClr val="000000">
                      <a:alpha val="0"/>
                    </a:srgbClr>
                  </a:outerShdw>
                </a:effectLst>
                <a:latin typeface="Monaco"/>
                <a:cs typeface="Monaco"/>
              </a:rPr>
              <a:t> </a:t>
            </a:r>
            <a:r>
              <a:rPr lang="en-US" dirty="0" smtClean="0">
                <a:solidFill>
                  <a:schemeClr val="tx1">
                    <a:lumMod val="50000"/>
                  </a:schemeClr>
                </a:solidFill>
                <a:effectLst>
                  <a:outerShdw blurRad="50800" dist="50800" dir="5400000" algn="ctr" rotWithShape="0">
                    <a:srgbClr val="000000">
                      <a:alpha val="0"/>
                    </a:srgbClr>
                  </a:outerShdw>
                </a:effectLst>
                <a:latin typeface="Monaco"/>
                <a:cs typeface="Monaco"/>
              </a:rPr>
              <a:t>p2) </a:t>
            </a:r>
            <a:r>
              <a:rPr lang="en-US" dirty="0">
                <a:solidFill>
                  <a:schemeClr val="tx1">
                    <a:lumMod val="50000"/>
                  </a:schemeClr>
                </a:solidFill>
                <a:effectLst>
                  <a:outerShdw blurRad="50800" dist="50800" dir="5400000" algn="ctr" rotWithShape="0">
                    <a:srgbClr val="000000">
                      <a:alpha val="0"/>
                    </a:srgbClr>
                  </a:outerShdw>
                </a:effectLst>
                <a:latin typeface="Monaco"/>
                <a:cs typeface="Monaco"/>
              </a:rPr>
              <a:t>{</a:t>
            </a:r>
          </a:p>
          <a:p>
            <a:r>
              <a:rPr lang="en-US" dirty="0">
                <a:solidFill>
                  <a:schemeClr val="tx1">
                    <a:lumMod val="50000"/>
                  </a:schemeClr>
                </a:solidFill>
                <a:effectLst>
                  <a:outerShdw blurRad="50800" dist="50800" dir="5400000" algn="ctr" rotWithShape="0">
                    <a:srgbClr val="000000">
                      <a:alpha val="0"/>
                    </a:srgbClr>
                  </a:outerShdw>
                </a:effectLst>
                <a:latin typeface="Monaco"/>
                <a:cs typeface="Monaco"/>
              </a:rPr>
              <a:t>    </a:t>
            </a:r>
            <a:r>
              <a:rPr lang="en-US" b="1" dirty="0" smtClean="0">
                <a:solidFill>
                  <a:schemeClr val="tx1">
                    <a:lumMod val="50000"/>
                  </a:schemeClr>
                </a:solidFill>
                <a:effectLst>
                  <a:outerShdw blurRad="50800" dist="50800" dir="5400000" algn="ctr" rotWithShape="0">
                    <a:srgbClr val="000000">
                      <a:alpha val="0"/>
                    </a:srgbClr>
                  </a:outerShdw>
                </a:effectLst>
                <a:latin typeface="Monaco"/>
                <a:cs typeface="Monaco"/>
              </a:rPr>
              <a:t>return </a:t>
            </a:r>
            <a:r>
              <a:rPr lang="en-US" dirty="0" smtClean="0">
                <a:solidFill>
                  <a:schemeClr val="tx1">
                    <a:lumMod val="50000"/>
                  </a:schemeClr>
                </a:solidFill>
                <a:effectLst>
                  <a:outerShdw blurRad="50800" dist="50800" dir="5400000" algn="ctr" rotWithShape="0">
                    <a:srgbClr val="000000">
                      <a:alpha val="0"/>
                    </a:srgbClr>
                  </a:outerShdw>
                </a:effectLst>
                <a:latin typeface="Monaco"/>
                <a:cs typeface="Monaco"/>
              </a:rPr>
              <a:t>complexStuffOn</a:t>
            </a:r>
            <a:r>
              <a:rPr lang="en-US" dirty="0">
                <a:solidFill>
                  <a:schemeClr val="tx1">
                    <a:lumMod val="50000"/>
                  </a:schemeClr>
                </a:solidFill>
                <a:effectLst>
                  <a:outerShdw blurRad="50800" dist="50800" dir="5400000" algn="ctr" rotWithShape="0">
                    <a:srgbClr val="000000">
                      <a:alpha val="0"/>
                    </a:srgbClr>
                  </a:outerShdw>
                </a:effectLst>
                <a:latin typeface="Monaco"/>
                <a:cs typeface="Monaco"/>
              </a:rPr>
              <a:t>(p1,p2)</a:t>
            </a:r>
            <a:r>
              <a:rPr lang="en-US" dirty="0" smtClean="0">
                <a:solidFill>
                  <a:schemeClr val="tx1">
                    <a:lumMod val="50000"/>
                  </a:schemeClr>
                </a:solidFill>
                <a:effectLst>
                  <a:outerShdw blurRad="50800" dist="50800" dir="5400000" algn="ctr" rotWithShape="0">
                    <a:srgbClr val="000000">
                      <a:alpha val="0"/>
                    </a:srgbClr>
                  </a:outerShdw>
                </a:effectLst>
                <a:latin typeface="Monaco"/>
                <a:cs typeface="Monaco"/>
              </a:rPr>
              <a:t>;</a:t>
            </a:r>
            <a:endParaRPr lang="en-US" dirty="0">
              <a:solidFill>
                <a:schemeClr val="tx1">
                  <a:lumMod val="50000"/>
                </a:schemeClr>
              </a:solidFill>
              <a:effectLst>
                <a:outerShdw blurRad="50800" dist="50800" dir="5400000" algn="ctr" rotWithShape="0">
                  <a:srgbClr val="000000">
                    <a:alpha val="0"/>
                  </a:srgbClr>
                </a:outerShdw>
              </a:effectLst>
              <a:latin typeface="Monaco"/>
              <a:cs typeface="Monaco"/>
            </a:endParaRPr>
          </a:p>
          <a:p>
            <a:r>
              <a:rPr lang="en-US" dirty="0">
                <a:solidFill>
                  <a:schemeClr val="tx1">
                    <a:lumMod val="50000"/>
                  </a:schemeClr>
                </a:solidFill>
                <a:effectLst>
                  <a:outerShdw blurRad="50800" dist="50800" dir="5400000" algn="ctr" rotWithShape="0">
                    <a:srgbClr val="000000">
                      <a:alpha val="0"/>
                    </a:srgbClr>
                  </a:outerShdw>
                </a:effectLst>
                <a:latin typeface="Monaco"/>
                <a:cs typeface="Monaco"/>
              </a:rPr>
              <a:t>  }</a:t>
            </a:r>
          </a:p>
          <a:p>
            <a:r>
              <a:rPr lang="en-US" dirty="0">
                <a:solidFill>
                  <a:schemeClr val="tx1">
                    <a:lumMod val="50000"/>
                  </a:schemeClr>
                </a:solidFill>
                <a:effectLst>
                  <a:outerShdw blurRad="50800" dist="50800" dir="5400000" algn="ctr" rotWithShape="0">
                    <a:srgbClr val="000000">
                      <a:alpha val="0"/>
                    </a:srgbClr>
                  </a:outerShdw>
                </a:effectLst>
                <a:latin typeface="Monaco"/>
                <a:cs typeface="Monaco"/>
              </a:rPr>
              <a:t>  </a:t>
            </a:r>
            <a:r>
              <a:rPr lang="en-US" b="1" dirty="0" smtClean="0">
                <a:solidFill>
                  <a:schemeClr val="tx1">
                    <a:lumMod val="50000"/>
                  </a:schemeClr>
                </a:solidFill>
                <a:effectLst>
                  <a:outerShdw blurRad="50800" dist="50800" dir="5400000" algn="ctr" rotWithShape="0">
                    <a:srgbClr val="000000">
                      <a:alpha val="0"/>
                    </a:srgbClr>
                  </a:outerShdw>
                </a:effectLst>
                <a:latin typeface="Monaco"/>
                <a:cs typeface="Monaco"/>
              </a:rPr>
              <a:t>double </a:t>
            </a:r>
            <a:r>
              <a:rPr lang="en-US" dirty="0" smtClean="0">
                <a:solidFill>
                  <a:schemeClr val="tx1">
                    <a:lumMod val="50000"/>
                  </a:schemeClr>
                </a:solidFill>
                <a:effectLst>
                  <a:outerShdw blurRad="50800" dist="50800" dir="5400000" algn="ctr" rotWithShape="0">
                    <a:srgbClr val="000000">
                      <a:alpha val="0"/>
                    </a:srgbClr>
                  </a:outerShdw>
                </a:effectLst>
                <a:latin typeface="Monaco"/>
                <a:cs typeface="Monaco"/>
              </a:rPr>
              <a:t>computeDirection (Point</a:t>
            </a:r>
            <a:r>
              <a:rPr lang="en-US" b="1" dirty="0" smtClean="0">
                <a:solidFill>
                  <a:schemeClr val="tx1">
                    <a:lumMod val="50000"/>
                  </a:schemeClr>
                </a:solidFill>
                <a:effectLst>
                  <a:outerShdw blurRad="50800" dist="50800" dir="5400000" algn="ctr" rotWithShape="0">
                    <a:srgbClr val="000000">
                      <a:alpha val="0"/>
                    </a:srgbClr>
                  </a:outerShdw>
                </a:effectLst>
                <a:latin typeface="Monaco"/>
                <a:cs typeface="Monaco"/>
              </a:rPr>
              <a:t> </a:t>
            </a:r>
            <a:r>
              <a:rPr lang="en-US" dirty="0" smtClean="0">
                <a:solidFill>
                  <a:schemeClr val="tx1">
                    <a:lumMod val="50000"/>
                  </a:schemeClr>
                </a:solidFill>
                <a:effectLst>
                  <a:outerShdw blurRad="50800" dist="50800" dir="5400000" algn="ctr" rotWithShape="0">
                    <a:srgbClr val="000000">
                      <a:alpha val="0"/>
                    </a:srgbClr>
                  </a:outerShdw>
                </a:effectLst>
                <a:latin typeface="Monaco"/>
                <a:cs typeface="Monaco"/>
              </a:rPr>
              <a:t>o</a:t>
            </a:r>
            <a:r>
              <a:rPr lang="en-US" dirty="0">
                <a:solidFill>
                  <a:schemeClr val="tx1">
                    <a:lumMod val="50000"/>
                  </a:schemeClr>
                </a:solidFill>
                <a:effectLst>
                  <a:outerShdw blurRad="50800" dist="50800" dir="5400000" algn="ctr" rotWithShape="0">
                    <a:srgbClr val="000000">
                      <a:alpha val="0"/>
                    </a:srgbClr>
                  </a:outerShdw>
                </a:effectLst>
                <a:latin typeface="Monaco"/>
                <a:cs typeface="Monaco"/>
              </a:rPr>
              <a:t>, </a:t>
            </a:r>
            <a:r>
              <a:rPr lang="en-US" dirty="0" smtClean="0">
                <a:solidFill>
                  <a:schemeClr val="tx1">
                    <a:lumMod val="50000"/>
                  </a:schemeClr>
                </a:solidFill>
                <a:effectLst>
                  <a:outerShdw blurRad="50800" dist="50800" dir="5400000" algn="ctr" rotWithShape="0">
                    <a:srgbClr val="000000">
                      <a:alpha val="0"/>
                    </a:srgbClr>
                  </a:outerShdw>
                </a:effectLst>
                <a:latin typeface="Monaco"/>
                <a:cs typeface="Monaco"/>
              </a:rPr>
              <a:t>Point</a:t>
            </a:r>
            <a:r>
              <a:rPr lang="en-US" b="1" dirty="0" smtClean="0">
                <a:solidFill>
                  <a:schemeClr val="tx1">
                    <a:lumMod val="50000"/>
                  </a:schemeClr>
                </a:solidFill>
                <a:effectLst>
                  <a:outerShdw blurRad="50800" dist="50800" dir="5400000" algn="ctr" rotWithShape="0">
                    <a:srgbClr val="000000">
                      <a:alpha val="0"/>
                    </a:srgbClr>
                  </a:outerShdw>
                </a:effectLst>
                <a:latin typeface="Monaco"/>
                <a:cs typeface="Monaco"/>
              </a:rPr>
              <a:t> </a:t>
            </a:r>
            <a:r>
              <a:rPr lang="en-US" dirty="0" smtClean="0">
                <a:solidFill>
                  <a:schemeClr val="tx1">
                    <a:lumMod val="50000"/>
                  </a:schemeClr>
                </a:solidFill>
                <a:effectLst>
                  <a:outerShdw blurRad="50800" dist="50800" dir="5400000" algn="ctr" rotWithShape="0">
                    <a:srgbClr val="000000">
                      <a:alpha val="0"/>
                    </a:srgbClr>
                  </a:outerShdw>
                </a:effectLst>
                <a:latin typeface="Monaco"/>
                <a:cs typeface="Monaco"/>
              </a:rPr>
              <a:t>p</a:t>
            </a:r>
            <a:r>
              <a:rPr lang="en-US" dirty="0">
                <a:solidFill>
                  <a:schemeClr val="tx1">
                    <a:lumMod val="50000"/>
                  </a:schemeClr>
                </a:solidFill>
                <a:effectLst>
                  <a:outerShdw blurRad="50800" dist="50800" dir="5400000" algn="ctr" rotWithShape="0">
                    <a:srgbClr val="000000">
                      <a:alpha val="0"/>
                    </a:srgbClr>
                  </a:outerShdw>
                </a:effectLst>
                <a:latin typeface="Monaco"/>
                <a:cs typeface="Monaco"/>
              </a:rPr>
              <a:t>) {</a:t>
            </a:r>
          </a:p>
          <a:p>
            <a:r>
              <a:rPr lang="en-US" dirty="0">
                <a:solidFill>
                  <a:schemeClr val="tx1">
                    <a:lumMod val="50000"/>
                  </a:schemeClr>
                </a:solidFill>
                <a:effectLst>
                  <a:outerShdw blurRad="50800" dist="50800" dir="5400000" algn="ctr" rotWithShape="0">
                    <a:srgbClr val="000000">
                      <a:alpha val="0"/>
                    </a:srgbClr>
                  </a:outerShdw>
                </a:effectLst>
                <a:latin typeface="Monaco"/>
                <a:cs typeface="Monaco"/>
              </a:rPr>
              <a:t>    </a:t>
            </a:r>
            <a:r>
              <a:rPr lang="en-US" b="1" dirty="0" smtClean="0">
                <a:solidFill>
                  <a:schemeClr val="tx1">
                    <a:lumMod val="50000"/>
                  </a:schemeClr>
                </a:solidFill>
                <a:effectLst>
                  <a:outerShdw blurRad="50800" dist="50800" dir="5400000" algn="ctr" rotWithShape="0">
                    <a:srgbClr val="000000">
                      <a:alpha val="0"/>
                    </a:srgbClr>
                  </a:outerShdw>
                </a:effectLst>
                <a:latin typeface="Monaco"/>
                <a:cs typeface="Monaco"/>
              </a:rPr>
              <a:t>return </a:t>
            </a:r>
            <a:r>
              <a:rPr lang="en-US" dirty="0">
                <a:solidFill>
                  <a:schemeClr val="tx1">
                    <a:lumMod val="50000"/>
                  </a:schemeClr>
                </a:solidFill>
                <a:effectLst>
                  <a:outerShdw blurRad="50800" dist="50800" dir="5400000" algn="ctr" rotWithShape="0">
                    <a:srgbClr val="000000">
                      <a:alpha val="0"/>
                    </a:srgbClr>
                  </a:outerShdw>
                </a:effectLst>
                <a:latin typeface="Monaco"/>
                <a:cs typeface="Monaco"/>
              </a:rPr>
              <a:t>complexStuffOn</a:t>
            </a:r>
            <a:r>
              <a:rPr lang="en-US" dirty="0" smtClean="0">
                <a:solidFill>
                  <a:schemeClr val="tx1">
                    <a:lumMod val="50000"/>
                  </a:schemeClr>
                </a:solidFill>
                <a:effectLst>
                  <a:outerShdw blurRad="50800" dist="50800" dir="5400000" algn="ctr" rotWithShape="0">
                    <a:srgbClr val="000000">
                      <a:alpha val="0"/>
                    </a:srgbClr>
                  </a:outerShdw>
                </a:effectLst>
                <a:latin typeface="Monaco"/>
                <a:cs typeface="Monaco"/>
              </a:rPr>
              <a:t>(o,p);</a:t>
            </a:r>
            <a:endParaRPr lang="en-US" dirty="0">
              <a:solidFill>
                <a:schemeClr val="tx1">
                  <a:lumMod val="50000"/>
                </a:schemeClr>
              </a:solidFill>
              <a:effectLst>
                <a:outerShdw blurRad="50800" dist="50800" dir="5400000" algn="ctr" rotWithShape="0">
                  <a:srgbClr val="000000">
                    <a:alpha val="0"/>
                  </a:srgbClr>
                </a:outerShdw>
              </a:effectLst>
              <a:latin typeface="Monaco"/>
              <a:cs typeface="Monaco"/>
            </a:endParaRPr>
          </a:p>
          <a:p>
            <a:r>
              <a:rPr lang="en-US" dirty="0">
                <a:solidFill>
                  <a:schemeClr val="tx1">
                    <a:lumMod val="50000"/>
                  </a:schemeClr>
                </a:solidFill>
                <a:effectLst>
                  <a:outerShdw blurRad="50800" dist="50800" dir="5400000" algn="ctr" rotWithShape="0">
                    <a:srgbClr val="000000">
                      <a:alpha val="0"/>
                    </a:srgbClr>
                  </a:outerShdw>
                </a:effectLst>
                <a:latin typeface="Monaco"/>
                <a:cs typeface="Monaco"/>
              </a:rPr>
              <a:t>  </a:t>
            </a:r>
            <a:r>
              <a:rPr lang="en-US" dirty="0" smtClean="0">
                <a:solidFill>
                  <a:schemeClr val="tx1">
                    <a:lumMod val="50000"/>
                  </a:schemeClr>
                </a:solidFill>
                <a:effectLst>
                  <a:outerShdw blurRad="50800" dist="50800" dir="5400000" algn="ctr" rotWithShape="0">
                    <a:srgbClr val="000000">
                      <a:alpha val="0"/>
                    </a:srgbClr>
                  </a:outerShdw>
                </a:effectLst>
                <a:latin typeface="Monaco"/>
                <a:cs typeface="Monaco"/>
              </a:rPr>
              <a:t>}</a:t>
            </a:r>
            <a:endParaRPr lang="en-US" dirty="0">
              <a:solidFill>
                <a:schemeClr val="tx1">
                  <a:lumMod val="50000"/>
                </a:schemeClr>
              </a:solidFill>
              <a:effectLst>
                <a:outerShdw blurRad="50800" dist="50800" dir="5400000" algn="ctr" rotWithShape="0">
                  <a:srgbClr val="000000">
                    <a:alpha val="0"/>
                  </a:srgbClr>
                </a:outerShdw>
              </a:effectLst>
              <a:latin typeface="Monaco"/>
              <a:cs typeface="Monaco"/>
            </a:endParaRPr>
          </a:p>
          <a:p>
            <a:r>
              <a:rPr lang="en-US" dirty="0">
                <a:solidFill>
                  <a:schemeClr val="tx1">
                    <a:lumMod val="50000"/>
                  </a:schemeClr>
                </a:solidFill>
                <a:effectLst>
                  <a:outerShdw blurRad="50800" dist="50800" dir="5400000" algn="ctr" rotWithShape="0">
                    <a:srgbClr val="000000">
                      <a:alpha val="0"/>
                    </a:srgbClr>
                  </a:outerShdw>
                </a:effectLst>
                <a:latin typeface="Monaco"/>
                <a:cs typeface="Monaco"/>
              </a:rPr>
              <a:t>}</a:t>
            </a:r>
          </a:p>
        </p:txBody>
      </p:sp>
      <p:sp>
        <p:nvSpPr>
          <p:cNvPr id="7" name="TextBox 5"/>
          <p:cNvSpPr txBox="1"/>
          <p:nvPr/>
        </p:nvSpPr>
        <p:spPr>
          <a:xfrm>
            <a:off x="1876104" y="2011877"/>
            <a:ext cx="8476436" cy="923330"/>
          </a:xfrm>
          <a:prstGeom prst="rect">
            <a:avLst/>
          </a:prstGeom>
          <a:solidFill>
            <a:schemeClr val="bg1">
              <a:lumMod val="85000"/>
              <a:lumOff val="15000"/>
            </a:schemeClr>
          </a:solidFill>
          <a:ln>
            <a:solidFill>
              <a:schemeClr val="accent1"/>
            </a:solidFill>
          </a:ln>
          <a:effectLst/>
        </p:spPr>
        <p:txBody>
          <a:bodyPr wrap="square" rtlCol="0">
            <a:spAutoFit/>
          </a:bodyPr>
          <a:lstStyle/>
          <a:p>
            <a:r>
              <a:rPr lang="en-US" dirty="0" smtClean="0"/>
              <a:t>&lt;return-type&gt; &lt;method-name</a:t>
            </a:r>
            <a:r>
              <a:rPr lang="en-US" dirty="0" smtClean="0"/>
              <a:t>&gt;(&lt;type1&gt; &lt;param1</a:t>
            </a:r>
            <a:r>
              <a:rPr lang="en-US" dirty="0" smtClean="0"/>
              <a:t>&gt;, </a:t>
            </a:r>
            <a:r>
              <a:rPr lang="en-US" dirty="0" smtClean="0"/>
              <a:t>&lt;type2&gt; &lt;param2</a:t>
            </a:r>
            <a:r>
              <a:rPr lang="en-US" dirty="0" smtClean="0"/>
              <a:t>&gt;) {</a:t>
            </a:r>
          </a:p>
          <a:p>
            <a:r>
              <a:rPr lang="en-US" dirty="0"/>
              <a:t> </a:t>
            </a:r>
            <a:r>
              <a:rPr lang="en-US" dirty="0" smtClean="0"/>
              <a:t>   &lt;</a:t>
            </a:r>
            <a:r>
              <a:rPr lang="en-US" dirty="0"/>
              <a:t>method-body&gt;</a:t>
            </a:r>
          </a:p>
          <a:p>
            <a:r>
              <a:rPr lang="en-US" dirty="0" smtClean="0"/>
              <a:t>}</a:t>
            </a:r>
            <a:endParaRPr lang="en-US" dirty="0"/>
          </a:p>
        </p:txBody>
      </p:sp>
      <p:sp>
        <p:nvSpPr>
          <p:cNvPr id="8" name="TextBox 6"/>
          <p:cNvSpPr txBox="1"/>
          <p:nvPr/>
        </p:nvSpPr>
        <p:spPr>
          <a:xfrm>
            <a:off x="2134856" y="3723457"/>
            <a:ext cx="7922288" cy="1200329"/>
          </a:xfrm>
          <a:prstGeom prst="rect">
            <a:avLst/>
          </a:prstGeom>
          <a:solidFill>
            <a:schemeClr val="bg1">
              <a:lumMod val="85000"/>
              <a:lumOff val="15000"/>
            </a:schemeClr>
          </a:solidFill>
          <a:ln>
            <a:solidFill>
              <a:schemeClr val="accent1"/>
            </a:solidFill>
          </a:ln>
          <a:effectLst/>
        </p:spPr>
        <p:txBody>
          <a:bodyPr wrap="square" rtlCol="0">
            <a:spAutoFit/>
          </a:bodyPr>
          <a:lstStyle/>
          <a:p>
            <a:r>
              <a:rPr lang="en-US" dirty="0"/>
              <a:t> double &lt;method-name&gt;(Point &lt;var1&gt;, Point &lt;var2&gt;) {</a:t>
            </a:r>
          </a:p>
          <a:p>
            <a:r>
              <a:rPr lang="en-US" dirty="0"/>
              <a:t>    if(&lt;var1&gt;.equals(&lt;var2&gt;)) return 0;</a:t>
            </a:r>
          </a:p>
          <a:p>
            <a:r>
              <a:rPr lang="en-US" dirty="0"/>
              <a:t>    &lt;method-body&gt;</a:t>
            </a:r>
          </a:p>
          <a:p>
            <a:r>
              <a:rPr lang="en-US" dirty="0"/>
              <a:t>  }</a:t>
            </a:r>
          </a:p>
        </p:txBody>
      </p:sp>
      <p:cxnSp>
        <p:nvCxnSpPr>
          <p:cNvPr id="9" name="Straight Arrow Connector 7"/>
          <p:cNvCxnSpPr/>
          <p:nvPr/>
        </p:nvCxnSpPr>
        <p:spPr>
          <a:xfrm>
            <a:off x="5837248" y="2935207"/>
            <a:ext cx="0" cy="788250"/>
          </a:xfrm>
          <a:prstGeom prst="straightConnector1">
            <a:avLst/>
          </a:prstGeom>
          <a:ln>
            <a:tailEnd type="arrow"/>
          </a:ln>
          <a:effectLst>
            <a:outerShdw blurRad="38100" dist="25400" dir="5400000" rotWithShape="0">
              <a:srgbClr val="000000">
                <a:alpha val="40000"/>
              </a:srgbClr>
            </a:outerShdw>
          </a:effectLst>
        </p:spPr>
        <p:style>
          <a:lnRef idx="2">
            <a:schemeClr val="accent1"/>
          </a:lnRef>
          <a:fillRef idx="0">
            <a:schemeClr val="accent1"/>
          </a:fillRef>
          <a:effectRef idx="1">
            <a:schemeClr val="accent1"/>
          </a:effectRef>
          <a:fontRef idx="minor">
            <a:schemeClr val="tx1"/>
          </a:fontRef>
        </p:style>
      </p:cxnSp>
      <p:sp>
        <p:nvSpPr>
          <p:cNvPr id="10" name="Rectangle 4"/>
          <p:cNvSpPr/>
          <p:nvPr/>
        </p:nvSpPr>
        <p:spPr>
          <a:xfrm>
            <a:off x="4645941" y="3808040"/>
            <a:ext cx="6544798" cy="2862323"/>
          </a:xfrm>
          <a:prstGeom prst="rect">
            <a:avLst/>
          </a:prstGeom>
        </p:spPr>
        <p:txBody>
          <a:bodyPr wrap="square">
            <a:spAutoFit/>
          </a:bodyPr>
          <a:lstStyle/>
          <a:p>
            <a:r>
              <a:rPr lang="en-US" b="1" dirty="0">
                <a:solidFill>
                  <a:schemeClr val="tx1">
                    <a:lumMod val="50000"/>
                  </a:schemeClr>
                </a:solidFill>
                <a:latin typeface="Monaco"/>
                <a:cs typeface="Monaco"/>
              </a:rPr>
              <a:t>class</a:t>
            </a:r>
            <a:r>
              <a:rPr lang="en-US" dirty="0">
                <a:solidFill>
                  <a:schemeClr val="tx1">
                    <a:lumMod val="50000"/>
                  </a:schemeClr>
                </a:solidFill>
                <a:latin typeface="Monaco"/>
                <a:cs typeface="Monaco"/>
              </a:rPr>
              <a:t> </a:t>
            </a:r>
            <a:r>
              <a:rPr lang="en-US" dirty="0" smtClean="0">
                <a:solidFill>
                  <a:schemeClr val="tx1">
                    <a:lumMod val="50000"/>
                  </a:schemeClr>
                </a:solidFill>
                <a:latin typeface="Monaco"/>
                <a:cs typeface="Monaco"/>
              </a:rPr>
              <a:t>CoolClass {</a:t>
            </a:r>
            <a:endParaRPr lang="en-US" dirty="0">
              <a:solidFill>
                <a:schemeClr val="tx1">
                  <a:lumMod val="50000"/>
                </a:schemeClr>
              </a:solidFill>
              <a:latin typeface="Monaco"/>
              <a:cs typeface="Monaco"/>
            </a:endParaRPr>
          </a:p>
          <a:p>
            <a:r>
              <a:rPr lang="en-US" dirty="0">
                <a:solidFill>
                  <a:schemeClr val="tx1">
                    <a:lumMod val="50000"/>
                  </a:schemeClr>
                </a:solidFill>
                <a:latin typeface="Monaco"/>
                <a:cs typeface="Monaco"/>
              </a:rPr>
              <a:t>  </a:t>
            </a:r>
            <a:r>
              <a:rPr lang="en-US" b="1" dirty="0">
                <a:solidFill>
                  <a:schemeClr val="tx1">
                    <a:lumMod val="50000"/>
                  </a:schemeClr>
                </a:solidFill>
                <a:latin typeface="Monaco"/>
                <a:cs typeface="Monaco"/>
              </a:rPr>
              <a:t>double</a:t>
            </a:r>
            <a:r>
              <a:rPr lang="en-US" dirty="0">
                <a:solidFill>
                  <a:schemeClr val="tx1">
                    <a:lumMod val="50000"/>
                  </a:schemeClr>
                </a:solidFill>
                <a:latin typeface="Monaco"/>
                <a:cs typeface="Monaco"/>
              </a:rPr>
              <a:t> </a:t>
            </a:r>
            <a:r>
              <a:rPr lang="en-US" dirty="0" smtClean="0">
                <a:solidFill>
                  <a:schemeClr val="bg2">
                    <a:lumMod val="60000"/>
                    <a:lumOff val="40000"/>
                  </a:schemeClr>
                </a:solidFill>
                <a:latin typeface="Monaco"/>
                <a:cs typeface="Monaco"/>
              </a:rPr>
              <a:t>compute</a:t>
            </a:r>
            <a:r>
              <a:rPr lang="en-US" dirty="0" smtClean="0">
                <a:solidFill>
                  <a:schemeClr val="tx1">
                    <a:lumMod val="50000"/>
                  </a:schemeClr>
                </a:solidFill>
                <a:latin typeface="Monaco"/>
                <a:cs typeface="Monaco"/>
              </a:rPr>
              <a:t>Distance(Point</a:t>
            </a:r>
            <a:r>
              <a:rPr lang="en-US" b="1" dirty="0" smtClean="0">
                <a:solidFill>
                  <a:schemeClr val="tx1">
                    <a:lumMod val="50000"/>
                  </a:schemeClr>
                </a:solidFill>
                <a:latin typeface="Monaco"/>
                <a:cs typeface="Monaco"/>
              </a:rPr>
              <a:t> </a:t>
            </a:r>
            <a:r>
              <a:rPr lang="en-US" dirty="0">
                <a:solidFill>
                  <a:schemeClr val="tx1">
                    <a:lumMod val="50000"/>
                  </a:schemeClr>
                </a:solidFill>
                <a:latin typeface="Monaco"/>
                <a:cs typeface="Monaco"/>
              </a:rPr>
              <a:t>p</a:t>
            </a:r>
            <a:r>
              <a:rPr lang="en-US" dirty="0" smtClean="0">
                <a:solidFill>
                  <a:schemeClr val="tx1">
                    <a:lumMod val="50000"/>
                  </a:schemeClr>
                </a:solidFill>
                <a:latin typeface="Monaco"/>
                <a:cs typeface="Monaco"/>
              </a:rPr>
              <a:t>1</a:t>
            </a:r>
            <a:r>
              <a:rPr lang="en-US" dirty="0">
                <a:solidFill>
                  <a:schemeClr val="tx1">
                    <a:lumMod val="50000"/>
                  </a:schemeClr>
                </a:solidFill>
                <a:latin typeface="Monaco"/>
                <a:cs typeface="Monaco"/>
              </a:rPr>
              <a:t>, </a:t>
            </a:r>
            <a:r>
              <a:rPr lang="en-US" dirty="0" smtClean="0">
                <a:solidFill>
                  <a:schemeClr val="tx1">
                    <a:lumMod val="50000"/>
                  </a:schemeClr>
                </a:solidFill>
                <a:latin typeface="Monaco"/>
                <a:cs typeface="Monaco"/>
              </a:rPr>
              <a:t>Point</a:t>
            </a:r>
            <a:r>
              <a:rPr lang="en-US" b="1" dirty="0" smtClean="0">
                <a:solidFill>
                  <a:schemeClr val="tx1">
                    <a:lumMod val="50000"/>
                  </a:schemeClr>
                </a:solidFill>
                <a:latin typeface="Monaco"/>
                <a:cs typeface="Monaco"/>
              </a:rPr>
              <a:t> </a:t>
            </a:r>
            <a:r>
              <a:rPr lang="en-US" dirty="0">
                <a:solidFill>
                  <a:schemeClr val="tx1">
                    <a:lumMod val="50000"/>
                  </a:schemeClr>
                </a:solidFill>
                <a:latin typeface="Monaco"/>
                <a:cs typeface="Monaco"/>
              </a:rPr>
              <a:t>p</a:t>
            </a:r>
            <a:r>
              <a:rPr lang="en-US" dirty="0" smtClean="0">
                <a:solidFill>
                  <a:schemeClr val="tx1">
                    <a:lumMod val="50000"/>
                  </a:schemeClr>
                </a:solidFill>
                <a:latin typeface="Monaco"/>
                <a:cs typeface="Monaco"/>
              </a:rPr>
              <a:t>2</a:t>
            </a:r>
            <a:r>
              <a:rPr lang="en-US" dirty="0">
                <a:solidFill>
                  <a:schemeClr val="tx1">
                    <a:lumMod val="50000"/>
                  </a:schemeClr>
                </a:solidFill>
                <a:latin typeface="Monaco"/>
                <a:cs typeface="Monaco"/>
              </a:rPr>
              <a:t>) {</a:t>
            </a:r>
          </a:p>
          <a:p>
            <a:r>
              <a:rPr lang="en-US" dirty="0">
                <a:latin typeface="Monaco"/>
                <a:cs typeface="Monaco"/>
              </a:rPr>
              <a:t>  </a:t>
            </a:r>
            <a:r>
              <a:rPr lang="en-US" dirty="0" smtClean="0">
                <a:latin typeface="Monaco"/>
                <a:cs typeface="Monaco"/>
              </a:rPr>
              <a:t> </a:t>
            </a:r>
            <a:r>
              <a:rPr lang="en-US" dirty="0" smtClean="0">
                <a:solidFill>
                  <a:srgbClr val="86CE24"/>
                </a:solidFill>
                <a:latin typeface="Monaco"/>
                <a:cs typeface="Monaco"/>
              </a:rPr>
              <a:t> </a:t>
            </a:r>
            <a:r>
              <a:rPr lang="en-US" b="1" dirty="0" smtClean="0">
                <a:solidFill>
                  <a:srgbClr val="50B9C1"/>
                </a:solidFill>
                <a:latin typeface="Monaco"/>
                <a:cs typeface="Monaco"/>
              </a:rPr>
              <a:t>if</a:t>
            </a:r>
            <a:r>
              <a:rPr lang="en-US" dirty="0" smtClean="0">
                <a:solidFill>
                  <a:srgbClr val="50B9C1"/>
                </a:solidFill>
                <a:latin typeface="Monaco"/>
                <a:cs typeface="Monaco"/>
              </a:rPr>
              <a:t>(p1.equals(p2)) </a:t>
            </a:r>
            <a:r>
              <a:rPr lang="en-US" b="1" dirty="0">
                <a:solidFill>
                  <a:srgbClr val="50B9C1"/>
                </a:solidFill>
                <a:latin typeface="Monaco"/>
                <a:cs typeface="Monaco"/>
              </a:rPr>
              <a:t>return</a:t>
            </a:r>
            <a:r>
              <a:rPr lang="en-US" dirty="0">
                <a:solidFill>
                  <a:srgbClr val="50B9C1"/>
                </a:solidFill>
                <a:latin typeface="Monaco"/>
                <a:cs typeface="Monaco"/>
              </a:rPr>
              <a:t> 0;</a:t>
            </a:r>
          </a:p>
          <a:p>
            <a:r>
              <a:rPr lang="en-US" dirty="0">
                <a:solidFill>
                  <a:schemeClr val="tx1">
                    <a:lumMod val="50000"/>
                  </a:schemeClr>
                </a:solidFill>
                <a:latin typeface="Monaco"/>
                <a:cs typeface="Monaco"/>
              </a:rPr>
              <a:t>    </a:t>
            </a:r>
            <a:r>
              <a:rPr lang="en-US" b="1" dirty="0">
                <a:solidFill>
                  <a:schemeClr val="tx1">
                    <a:lumMod val="50000"/>
                  </a:schemeClr>
                </a:solidFill>
                <a:latin typeface="Monaco"/>
                <a:cs typeface="Monaco"/>
              </a:rPr>
              <a:t>return</a:t>
            </a:r>
            <a:r>
              <a:rPr lang="en-US" dirty="0">
                <a:solidFill>
                  <a:schemeClr val="tx1">
                    <a:lumMod val="50000"/>
                  </a:schemeClr>
                </a:solidFill>
                <a:latin typeface="Monaco"/>
                <a:cs typeface="Monaco"/>
              </a:rPr>
              <a:t> complexStuffOn(p1,p2)</a:t>
            </a:r>
            <a:r>
              <a:rPr lang="en-US" dirty="0" smtClean="0">
                <a:solidFill>
                  <a:schemeClr val="tx1">
                    <a:lumMod val="50000"/>
                  </a:schemeClr>
                </a:solidFill>
                <a:latin typeface="Monaco"/>
                <a:cs typeface="Monaco"/>
              </a:rPr>
              <a:t>;</a:t>
            </a:r>
            <a:endParaRPr lang="en-US" dirty="0">
              <a:solidFill>
                <a:schemeClr val="tx1">
                  <a:lumMod val="50000"/>
                </a:schemeClr>
              </a:solidFill>
              <a:latin typeface="Monaco"/>
              <a:cs typeface="Monaco"/>
            </a:endParaRPr>
          </a:p>
          <a:p>
            <a:r>
              <a:rPr lang="en-US" dirty="0">
                <a:solidFill>
                  <a:schemeClr val="tx1">
                    <a:lumMod val="50000"/>
                  </a:schemeClr>
                </a:solidFill>
                <a:latin typeface="Monaco"/>
                <a:cs typeface="Monaco"/>
              </a:rPr>
              <a:t>  }</a:t>
            </a:r>
          </a:p>
          <a:p>
            <a:r>
              <a:rPr lang="en-US" dirty="0">
                <a:solidFill>
                  <a:schemeClr val="tx1">
                    <a:lumMod val="50000"/>
                  </a:schemeClr>
                </a:solidFill>
                <a:latin typeface="Monaco"/>
                <a:cs typeface="Monaco"/>
              </a:rPr>
              <a:t>  </a:t>
            </a:r>
            <a:r>
              <a:rPr lang="en-US" b="1" dirty="0" smtClean="0">
                <a:solidFill>
                  <a:schemeClr val="tx1">
                    <a:lumMod val="50000"/>
                  </a:schemeClr>
                </a:solidFill>
                <a:latin typeface="Monaco"/>
                <a:cs typeface="Monaco"/>
              </a:rPr>
              <a:t>double</a:t>
            </a:r>
            <a:r>
              <a:rPr lang="en-US" dirty="0" smtClean="0">
                <a:solidFill>
                  <a:schemeClr val="tx1">
                    <a:lumMod val="50000"/>
                  </a:schemeClr>
                </a:solidFill>
                <a:latin typeface="Monaco"/>
                <a:cs typeface="Monaco"/>
              </a:rPr>
              <a:t> computeDirection(Point</a:t>
            </a:r>
            <a:r>
              <a:rPr lang="en-US" b="1" dirty="0" smtClean="0">
                <a:solidFill>
                  <a:schemeClr val="tx1">
                    <a:lumMod val="50000"/>
                  </a:schemeClr>
                </a:solidFill>
                <a:latin typeface="Monaco"/>
                <a:cs typeface="Monaco"/>
              </a:rPr>
              <a:t> </a:t>
            </a:r>
            <a:r>
              <a:rPr lang="en-US" dirty="0" smtClean="0">
                <a:solidFill>
                  <a:schemeClr val="tx1">
                    <a:lumMod val="50000"/>
                  </a:schemeClr>
                </a:solidFill>
                <a:latin typeface="Monaco"/>
                <a:cs typeface="Monaco"/>
              </a:rPr>
              <a:t>o, Point</a:t>
            </a:r>
            <a:r>
              <a:rPr lang="en-US" b="1" dirty="0" smtClean="0">
                <a:solidFill>
                  <a:schemeClr val="tx1">
                    <a:lumMod val="50000"/>
                  </a:schemeClr>
                </a:solidFill>
                <a:latin typeface="Monaco"/>
                <a:cs typeface="Monaco"/>
              </a:rPr>
              <a:t> </a:t>
            </a:r>
            <a:r>
              <a:rPr lang="en-US" dirty="0" smtClean="0">
                <a:solidFill>
                  <a:schemeClr val="tx1">
                    <a:lumMod val="50000"/>
                  </a:schemeClr>
                </a:solidFill>
                <a:latin typeface="Monaco"/>
                <a:cs typeface="Monaco"/>
              </a:rPr>
              <a:t>p) </a:t>
            </a:r>
            <a:r>
              <a:rPr lang="en-US" dirty="0">
                <a:solidFill>
                  <a:schemeClr val="tx1">
                    <a:lumMod val="50000"/>
                  </a:schemeClr>
                </a:solidFill>
                <a:latin typeface="Monaco"/>
                <a:cs typeface="Monaco"/>
              </a:rPr>
              <a:t>{</a:t>
            </a:r>
          </a:p>
          <a:p>
            <a:r>
              <a:rPr lang="en-US" dirty="0">
                <a:latin typeface="Monaco"/>
                <a:cs typeface="Monaco"/>
              </a:rPr>
              <a:t>   </a:t>
            </a:r>
            <a:r>
              <a:rPr lang="en-US" dirty="0">
                <a:solidFill>
                  <a:srgbClr val="86CE24"/>
                </a:solidFill>
                <a:latin typeface="Monaco"/>
                <a:cs typeface="Monaco"/>
              </a:rPr>
              <a:t> </a:t>
            </a:r>
            <a:r>
              <a:rPr lang="en-US" b="1" dirty="0">
                <a:solidFill>
                  <a:srgbClr val="50B9C1"/>
                </a:solidFill>
                <a:latin typeface="Monaco"/>
                <a:cs typeface="Monaco"/>
              </a:rPr>
              <a:t>if</a:t>
            </a:r>
            <a:r>
              <a:rPr lang="en-US" dirty="0" smtClean="0">
                <a:solidFill>
                  <a:srgbClr val="50B9C1"/>
                </a:solidFill>
                <a:latin typeface="Monaco"/>
                <a:cs typeface="Monaco"/>
              </a:rPr>
              <a:t>(o.equals(p)</a:t>
            </a:r>
            <a:r>
              <a:rPr lang="en-US" dirty="0">
                <a:solidFill>
                  <a:srgbClr val="50B9C1"/>
                </a:solidFill>
                <a:latin typeface="Monaco"/>
                <a:cs typeface="Monaco"/>
              </a:rPr>
              <a:t>) </a:t>
            </a:r>
            <a:r>
              <a:rPr lang="en-US" b="1" dirty="0">
                <a:solidFill>
                  <a:srgbClr val="50B9C1"/>
                </a:solidFill>
                <a:latin typeface="Monaco"/>
                <a:cs typeface="Monaco"/>
              </a:rPr>
              <a:t>return</a:t>
            </a:r>
            <a:r>
              <a:rPr lang="en-US" dirty="0">
                <a:solidFill>
                  <a:srgbClr val="50B9C1"/>
                </a:solidFill>
                <a:latin typeface="Monaco"/>
                <a:cs typeface="Monaco"/>
              </a:rPr>
              <a:t> 0;</a:t>
            </a:r>
          </a:p>
          <a:p>
            <a:r>
              <a:rPr lang="en-US" dirty="0" smtClean="0">
                <a:solidFill>
                  <a:schemeClr val="tx1">
                    <a:lumMod val="50000"/>
                  </a:schemeClr>
                </a:solidFill>
                <a:latin typeface="Monaco"/>
                <a:cs typeface="Monaco"/>
              </a:rPr>
              <a:t>    </a:t>
            </a:r>
            <a:r>
              <a:rPr lang="en-US" b="1" dirty="0" smtClean="0">
                <a:solidFill>
                  <a:schemeClr val="tx1">
                    <a:lumMod val="50000"/>
                  </a:schemeClr>
                </a:solidFill>
                <a:latin typeface="Monaco"/>
                <a:cs typeface="Monaco"/>
              </a:rPr>
              <a:t>return</a:t>
            </a:r>
            <a:r>
              <a:rPr lang="en-US" dirty="0" smtClean="0">
                <a:solidFill>
                  <a:schemeClr val="tx1">
                    <a:lumMod val="50000"/>
                  </a:schemeClr>
                </a:solidFill>
                <a:latin typeface="Monaco"/>
                <a:cs typeface="Monaco"/>
              </a:rPr>
              <a:t> complexStuffOn(o,p);</a:t>
            </a:r>
            <a:endParaRPr lang="en-US" dirty="0">
              <a:solidFill>
                <a:schemeClr val="tx1">
                  <a:lumMod val="50000"/>
                </a:schemeClr>
              </a:solidFill>
              <a:latin typeface="Monaco"/>
              <a:cs typeface="Monaco"/>
            </a:endParaRPr>
          </a:p>
          <a:p>
            <a:r>
              <a:rPr lang="en-US" dirty="0">
                <a:solidFill>
                  <a:schemeClr val="tx1">
                    <a:lumMod val="50000"/>
                  </a:schemeClr>
                </a:solidFill>
                <a:latin typeface="Monaco"/>
                <a:cs typeface="Monaco"/>
              </a:rPr>
              <a:t>  }</a:t>
            </a:r>
          </a:p>
          <a:p>
            <a:r>
              <a:rPr lang="en-US" dirty="0">
                <a:solidFill>
                  <a:schemeClr val="tx1">
                    <a:lumMod val="50000"/>
                  </a:schemeClr>
                </a:solidFill>
                <a:latin typeface="Monaco"/>
                <a:cs typeface="Monaco"/>
              </a:rPr>
              <a:t>}</a:t>
            </a:r>
          </a:p>
        </p:txBody>
      </p:sp>
      <p:sp>
        <p:nvSpPr>
          <p:cNvPr id="11" name="TextBox 6"/>
          <p:cNvSpPr txBox="1"/>
          <p:nvPr/>
        </p:nvSpPr>
        <p:spPr>
          <a:xfrm>
            <a:off x="1869793" y="3723457"/>
            <a:ext cx="8482747" cy="1200329"/>
          </a:xfrm>
          <a:prstGeom prst="rect">
            <a:avLst/>
          </a:prstGeom>
          <a:solidFill>
            <a:schemeClr val="bg1">
              <a:lumMod val="85000"/>
              <a:lumOff val="15000"/>
            </a:schemeClr>
          </a:solidFill>
          <a:ln>
            <a:solidFill>
              <a:schemeClr val="accent1"/>
            </a:solidFill>
          </a:ln>
          <a:effectLst/>
        </p:spPr>
        <p:txBody>
          <a:bodyPr wrap="square" rtlCol="0">
            <a:spAutoFit/>
          </a:bodyPr>
          <a:lstStyle/>
          <a:p>
            <a:r>
              <a:rPr lang="en-US" dirty="0" smtClean="0"/>
              <a:t>&lt;</a:t>
            </a:r>
            <a:r>
              <a:rPr lang="en-US" dirty="0"/>
              <a:t>return-type&gt; &lt;</a:t>
            </a:r>
            <a:r>
              <a:rPr lang="en-US"/>
              <a:t>method-name</a:t>
            </a:r>
            <a:r>
              <a:rPr lang="en-US" smtClean="0"/>
              <a:t>&gt;(&lt;type1&gt; &lt;param1</a:t>
            </a:r>
            <a:r>
              <a:rPr lang="en-US" smtClean="0"/>
              <a:t>&gt;, </a:t>
            </a:r>
            <a:r>
              <a:rPr lang="en-US" smtClean="0"/>
              <a:t>&lt;type2&gt; &lt;param2</a:t>
            </a:r>
            <a:r>
              <a:rPr lang="en-US" dirty="0" smtClean="0"/>
              <a:t>&gt;) {</a:t>
            </a:r>
          </a:p>
          <a:p>
            <a:r>
              <a:rPr lang="en-US" dirty="0"/>
              <a:t> </a:t>
            </a:r>
            <a:r>
              <a:rPr lang="en-US" dirty="0" smtClean="0"/>
              <a:t>   if(&lt;param1&gt;.</a:t>
            </a:r>
            <a:r>
              <a:rPr lang="en-US" dirty="0"/>
              <a:t>equals</a:t>
            </a:r>
            <a:r>
              <a:rPr lang="en-US" dirty="0" smtClean="0"/>
              <a:t>(&lt;param2&gt;)) </a:t>
            </a:r>
            <a:r>
              <a:rPr lang="en-US" dirty="0"/>
              <a:t>return 0</a:t>
            </a:r>
            <a:r>
              <a:rPr lang="en-US" dirty="0" smtClean="0"/>
              <a:t>;</a:t>
            </a:r>
          </a:p>
          <a:p>
            <a:r>
              <a:rPr lang="en-US" dirty="0"/>
              <a:t> </a:t>
            </a:r>
            <a:r>
              <a:rPr lang="en-US" dirty="0" smtClean="0"/>
              <a:t>   &lt;</a:t>
            </a:r>
            <a:r>
              <a:rPr lang="en-US" dirty="0"/>
              <a:t>method-body&gt;</a:t>
            </a:r>
          </a:p>
          <a:p>
            <a:r>
              <a:rPr lang="en-US" dirty="0" smtClean="0"/>
              <a:t>}</a:t>
            </a:r>
            <a:endParaRPr lang="en-US" dirty="0"/>
          </a:p>
        </p:txBody>
      </p:sp>
      <p:sp>
        <p:nvSpPr>
          <p:cNvPr id="3" name="Tijdelijke aanduiding voor dianummer 2"/>
          <p:cNvSpPr>
            <a:spLocks noGrp="1"/>
          </p:cNvSpPr>
          <p:nvPr>
            <p:ph type="sldNum" sz="quarter" idx="12"/>
          </p:nvPr>
        </p:nvSpPr>
        <p:spPr/>
        <p:txBody>
          <a:bodyPr/>
          <a:lstStyle/>
          <a:p>
            <a:fld id="{D57F1E4F-1CFF-5643-939E-02111984F565}" type="slidenum">
              <a:rPr lang="en-US" smtClean="0"/>
              <a:t>3</a:t>
            </a:fld>
            <a:endParaRPr lang="en-US" dirty="0"/>
          </a:p>
        </p:txBody>
      </p:sp>
    </p:spTree>
    <p:extLst>
      <p:ext uri="{BB962C8B-B14F-4D97-AF65-F5344CB8AC3E}">
        <p14:creationId xmlns:p14="http://schemas.microsoft.com/office/powerpoint/2010/main" val="33358233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chor="ctr"/>
          <a:lstStyle/>
          <a:p>
            <a:r>
              <a:rPr lang="nl-BE" dirty="0" smtClean="0"/>
              <a:t>Conclusion</a:t>
            </a:r>
            <a:endParaRPr lang="nl-NL" dirty="0"/>
          </a:p>
        </p:txBody>
      </p:sp>
      <p:sp>
        <p:nvSpPr>
          <p:cNvPr id="3" name="Tijdelijke aanduiding voor inhoud 2"/>
          <p:cNvSpPr>
            <a:spLocks noGrp="1"/>
          </p:cNvSpPr>
          <p:nvPr>
            <p:ph idx="1"/>
          </p:nvPr>
        </p:nvSpPr>
        <p:spPr>
          <a:xfrm>
            <a:off x="646112" y="2052918"/>
            <a:ext cx="9403742" cy="4195481"/>
          </a:xfrm>
        </p:spPr>
        <p:txBody>
          <a:bodyPr>
            <a:normAutofit/>
          </a:bodyPr>
          <a:lstStyle/>
          <a:p>
            <a:r>
              <a:rPr lang="nl-NL" sz="2800" dirty="0" err="1" smtClean="0">
                <a:solidFill>
                  <a:schemeClr val="bg2">
                    <a:lumMod val="60000"/>
                    <a:lumOff val="40000"/>
                  </a:schemeClr>
                </a:solidFill>
              </a:rPr>
              <a:t>Mining</a:t>
            </a:r>
            <a:r>
              <a:rPr lang="nl-NL" sz="2800" dirty="0" smtClean="0">
                <a:solidFill>
                  <a:schemeClr val="bg2">
                    <a:lumMod val="60000"/>
                    <a:lumOff val="40000"/>
                  </a:schemeClr>
                </a:solidFill>
              </a:rPr>
              <a:t> </a:t>
            </a:r>
            <a:r>
              <a:rPr lang="nl-NL" sz="2800" dirty="0" err="1" smtClean="0">
                <a:solidFill>
                  <a:schemeClr val="bg2">
                    <a:lumMod val="60000"/>
                    <a:lumOff val="40000"/>
                  </a:schemeClr>
                </a:solidFill>
              </a:rPr>
              <a:t>Automatable</a:t>
            </a:r>
            <a:r>
              <a:rPr lang="nl-NL" sz="2800" dirty="0" smtClean="0">
                <a:solidFill>
                  <a:schemeClr val="bg2">
                    <a:lumMod val="60000"/>
                    <a:lumOff val="40000"/>
                  </a:schemeClr>
                </a:solidFill>
              </a:rPr>
              <a:t> </a:t>
            </a:r>
            <a:r>
              <a:rPr lang="nl-NL" sz="2800" dirty="0" err="1" smtClean="0">
                <a:solidFill>
                  <a:schemeClr val="bg2">
                    <a:lumMod val="60000"/>
                    <a:lumOff val="40000"/>
                  </a:schemeClr>
                </a:solidFill>
              </a:rPr>
              <a:t>Patterns</a:t>
            </a:r>
            <a:endParaRPr lang="nl-NL" sz="2800" dirty="0" smtClean="0">
              <a:solidFill>
                <a:schemeClr val="bg2">
                  <a:lumMod val="60000"/>
                  <a:lumOff val="40000"/>
                </a:schemeClr>
              </a:solidFill>
            </a:endParaRPr>
          </a:p>
          <a:p>
            <a:r>
              <a:rPr lang="nl-NL" sz="2800" dirty="0" smtClean="0">
                <a:solidFill>
                  <a:schemeClr val="bg2">
                    <a:lumMod val="60000"/>
                    <a:lumOff val="40000"/>
                  </a:schemeClr>
                </a:solidFill>
              </a:rPr>
              <a:t>RQ1 </a:t>
            </a:r>
            <a:r>
              <a:rPr lang="nl-NL" sz="2800" dirty="0">
                <a:solidFill>
                  <a:schemeClr val="bg2">
                    <a:lumMod val="60000"/>
                    <a:lumOff val="40000"/>
                  </a:schemeClr>
                </a:solidFill>
              </a:rPr>
              <a:t>(</a:t>
            </a:r>
            <a:r>
              <a:rPr lang="nl-NL" sz="2800" dirty="0" err="1">
                <a:solidFill>
                  <a:schemeClr val="bg2">
                    <a:lumMod val="60000"/>
                    <a:lumOff val="40000"/>
                  </a:schemeClr>
                </a:solidFill>
              </a:rPr>
              <a:t>Recall</a:t>
            </a:r>
            <a:r>
              <a:rPr lang="nl-NL" sz="2800" dirty="0">
                <a:solidFill>
                  <a:schemeClr val="bg2">
                    <a:lumMod val="60000"/>
                    <a:lumOff val="40000"/>
                  </a:schemeClr>
                </a:solidFill>
              </a:rPr>
              <a:t> </a:t>
            </a:r>
            <a:r>
              <a:rPr lang="nl-NL" sz="2800" dirty="0" err="1">
                <a:solidFill>
                  <a:schemeClr val="bg2">
                    <a:lumMod val="60000"/>
                    <a:lumOff val="40000"/>
                  </a:schemeClr>
                </a:solidFill>
              </a:rPr>
              <a:t>Known</a:t>
            </a:r>
            <a:r>
              <a:rPr lang="nl-NL" sz="2800" dirty="0">
                <a:solidFill>
                  <a:schemeClr val="bg2">
                    <a:lumMod val="60000"/>
                    <a:lumOff val="40000"/>
                  </a:schemeClr>
                </a:solidFill>
              </a:rPr>
              <a:t>)</a:t>
            </a:r>
            <a:r>
              <a:rPr lang="nl-NL" sz="2800" dirty="0"/>
              <a:t>: </a:t>
            </a:r>
            <a:r>
              <a:rPr lang="nl-NL" sz="2800" dirty="0" err="1"/>
              <a:t>can</a:t>
            </a:r>
            <a:r>
              <a:rPr lang="nl-NL" sz="2800" dirty="0"/>
              <a:t> </a:t>
            </a:r>
            <a:r>
              <a:rPr lang="nl-NL" sz="2800" dirty="0" err="1"/>
              <a:t>the</a:t>
            </a:r>
            <a:r>
              <a:rPr lang="nl-NL" sz="2800" dirty="0"/>
              <a:t> approach </a:t>
            </a:r>
            <a:r>
              <a:rPr lang="nl-NL" sz="2800" dirty="0" err="1"/>
              <a:t>recall</a:t>
            </a:r>
            <a:r>
              <a:rPr lang="nl-NL" sz="2800" dirty="0"/>
              <a:t> </a:t>
            </a:r>
            <a:r>
              <a:rPr lang="nl-NL" sz="2800" dirty="0" err="1"/>
              <a:t>known</a:t>
            </a:r>
            <a:r>
              <a:rPr lang="nl-NL" sz="2800" dirty="0"/>
              <a:t> change </a:t>
            </a:r>
            <a:r>
              <a:rPr lang="nl-NL" sz="2800" dirty="0" err="1"/>
              <a:t>patterns</a:t>
            </a:r>
            <a:r>
              <a:rPr lang="nl-NL" sz="2800" dirty="0"/>
              <a:t>? </a:t>
            </a:r>
          </a:p>
          <a:p>
            <a:r>
              <a:rPr lang="nl-NL" sz="2800" dirty="0">
                <a:solidFill>
                  <a:schemeClr val="bg2">
                    <a:lumMod val="60000"/>
                    <a:lumOff val="40000"/>
                  </a:schemeClr>
                </a:solidFill>
              </a:rPr>
              <a:t>RQ2 (</a:t>
            </a:r>
            <a:r>
              <a:rPr lang="nl-NL" sz="2800" dirty="0" err="1">
                <a:solidFill>
                  <a:schemeClr val="bg2">
                    <a:lumMod val="60000"/>
                    <a:lumOff val="40000"/>
                  </a:schemeClr>
                </a:solidFill>
              </a:rPr>
              <a:t>Find</a:t>
            </a:r>
            <a:r>
              <a:rPr lang="nl-NL" sz="2800" dirty="0">
                <a:solidFill>
                  <a:schemeClr val="bg2">
                    <a:lumMod val="60000"/>
                    <a:lumOff val="40000"/>
                  </a:schemeClr>
                </a:solidFill>
              </a:rPr>
              <a:t> </a:t>
            </a:r>
            <a:r>
              <a:rPr lang="nl-NL" sz="2800" dirty="0" err="1">
                <a:solidFill>
                  <a:schemeClr val="bg2">
                    <a:lumMod val="60000"/>
                    <a:lumOff val="40000"/>
                  </a:schemeClr>
                </a:solidFill>
              </a:rPr>
              <a:t>Unknown</a:t>
            </a:r>
            <a:r>
              <a:rPr lang="nl-NL" sz="2800" dirty="0">
                <a:solidFill>
                  <a:schemeClr val="bg2">
                    <a:lumMod val="60000"/>
                    <a:lumOff val="40000"/>
                  </a:schemeClr>
                </a:solidFill>
              </a:rPr>
              <a:t>)</a:t>
            </a:r>
            <a:r>
              <a:rPr lang="nl-NL" sz="2800" dirty="0"/>
              <a:t>: </a:t>
            </a:r>
            <a:r>
              <a:rPr lang="nl-NL" sz="2800" dirty="0" err="1"/>
              <a:t>how</a:t>
            </a:r>
            <a:r>
              <a:rPr lang="nl-NL" sz="2800" dirty="0"/>
              <a:t> does </a:t>
            </a:r>
            <a:r>
              <a:rPr lang="nl-NL" sz="2800" dirty="0" err="1"/>
              <a:t>the</a:t>
            </a:r>
            <a:r>
              <a:rPr lang="nl-NL" sz="2800" dirty="0"/>
              <a:t> approach </a:t>
            </a:r>
            <a:r>
              <a:rPr lang="nl-NL" sz="2800" dirty="0" err="1"/>
              <a:t>perform</a:t>
            </a:r>
            <a:r>
              <a:rPr lang="nl-NL" sz="2800" dirty="0"/>
              <a:t> on open-source </a:t>
            </a:r>
            <a:r>
              <a:rPr lang="nl-NL" sz="2800" dirty="0" err="1"/>
              <a:t>projects</a:t>
            </a:r>
            <a:r>
              <a:rPr lang="nl-NL" sz="2800" dirty="0"/>
              <a:t>? </a:t>
            </a:r>
          </a:p>
          <a:p>
            <a:endParaRPr lang="nl-NL" sz="2800" dirty="0"/>
          </a:p>
        </p:txBody>
      </p:sp>
      <p:sp>
        <p:nvSpPr>
          <p:cNvPr id="5" name="Tijdelijke aanduiding voor dianummer 4"/>
          <p:cNvSpPr>
            <a:spLocks noGrp="1"/>
          </p:cNvSpPr>
          <p:nvPr>
            <p:ph type="sldNum" sz="quarter" idx="12"/>
          </p:nvPr>
        </p:nvSpPr>
        <p:spPr/>
        <p:txBody>
          <a:bodyPr/>
          <a:lstStyle/>
          <a:p>
            <a:fld id="{D57F1E4F-1CFF-5643-939E-02111984F565}" type="slidenum">
              <a:rPr lang="en-US" smtClean="0"/>
              <a:t>30</a:t>
            </a:fld>
            <a:endParaRPr lang="en-US" dirty="0"/>
          </a:p>
        </p:txBody>
      </p:sp>
    </p:spTree>
    <p:extLst>
      <p:ext uri="{BB962C8B-B14F-4D97-AF65-F5344CB8AC3E}">
        <p14:creationId xmlns:p14="http://schemas.microsoft.com/office/powerpoint/2010/main" val="127279615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chor="ctr"/>
          <a:lstStyle/>
          <a:p>
            <a:r>
              <a:rPr lang="nl-BE" dirty="0" smtClean="0"/>
              <a:t>Future Work</a:t>
            </a:r>
            <a:endParaRPr lang="nl-NL" dirty="0"/>
          </a:p>
        </p:txBody>
      </p:sp>
      <p:sp>
        <p:nvSpPr>
          <p:cNvPr id="3" name="Tijdelijke aanduiding voor inhoud 2"/>
          <p:cNvSpPr>
            <a:spLocks noGrp="1"/>
          </p:cNvSpPr>
          <p:nvPr>
            <p:ph idx="1"/>
          </p:nvPr>
        </p:nvSpPr>
        <p:spPr>
          <a:xfrm>
            <a:off x="646112" y="2052918"/>
            <a:ext cx="9403742" cy="4195481"/>
          </a:xfrm>
        </p:spPr>
        <p:txBody>
          <a:bodyPr>
            <a:normAutofit/>
          </a:bodyPr>
          <a:lstStyle/>
          <a:p>
            <a:r>
              <a:rPr lang="nl-NL" sz="2800" dirty="0" err="1" smtClean="0"/>
              <a:t>Improving</a:t>
            </a:r>
            <a:r>
              <a:rPr lang="nl-NL" sz="2800" dirty="0" smtClean="0"/>
              <a:t> tool support</a:t>
            </a:r>
          </a:p>
          <a:p>
            <a:r>
              <a:rPr lang="nl-NL" sz="2800" dirty="0" smtClean="0"/>
              <a:t>Exploration of </a:t>
            </a:r>
            <a:r>
              <a:rPr lang="nl-NL" sz="2800" dirty="0" err="1" smtClean="0"/>
              <a:t>other</a:t>
            </a:r>
            <a:r>
              <a:rPr lang="nl-NL" sz="2800" dirty="0" smtClean="0"/>
              <a:t> </a:t>
            </a:r>
            <a:r>
              <a:rPr lang="nl-NL" sz="2800" dirty="0" err="1" smtClean="0"/>
              <a:t>languages</a:t>
            </a:r>
            <a:r>
              <a:rPr lang="nl-NL" sz="2800" dirty="0" smtClean="0"/>
              <a:t>, </a:t>
            </a:r>
            <a:r>
              <a:rPr lang="nl-NL" sz="2800" dirty="0" err="1" smtClean="0"/>
              <a:t>VCSs</a:t>
            </a:r>
            <a:r>
              <a:rPr lang="nl-NL" sz="2800" dirty="0" smtClean="0"/>
              <a:t> </a:t>
            </a:r>
            <a:r>
              <a:rPr lang="nl-NL" sz="2800" dirty="0" err="1" smtClean="0"/>
              <a:t>and</a:t>
            </a:r>
            <a:r>
              <a:rPr lang="nl-NL" sz="2800" dirty="0" smtClean="0"/>
              <a:t> change </a:t>
            </a:r>
            <a:r>
              <a:rPr lang="nl-NL" sz="2800" dirty="0" err="1" smtClean="0"/>
              <a:t>distillers</a:t>
            </a:r>
            <a:endParaRPr lang="nl-NL" sz="2800" dirty="0" smtClean="0"/>
          </a:p>
          <a:p>
            <a:r>
              <a:rPr lang="nl-NL" sz="2800" dirty="0" err="1"/>
              <a:t>Towards</a:t>
            </a:r>
            <a:r>
              <a:rPr lang="nl-NL" sz="2800" dirty="0"/>
              <a:t> Change </a:t>
            </a:r>
            <a:r>
              <a:rPr lang="nl-NL" sz="2800" dirty="0" err="1"/>
              <a:t>Pattern</a:t>
            </a:r>
            <a:r>
              <a:rPr lang="nl-NL" sz="2800" dirty="0"/>
              <a:t> </a:t>
            </a:r>
            <a:r>
              <a:rPr lang="nl-NL" sz="2800" dirty="0" err="1"/>
              <a:t>Taxonomies</a:t>
            </a:r>
            <a:r>
              <a:rPr lang="nl-NL" sz="2800" dirty="0"/>
              <a:t> </a:t>
            </a:r>
          </a:p>
          <a:p>
            <a:endParaRPr lang="nl-NL" sz="2800" dirty="0"/>
          </a:p>
        </p:txBody>
      </p:sp>
      <p:sp>
        <p:nvSpPr>
          <p:cNvPr id="5" name="Tijdelijke aanduiding voor dianummer 4"/>
          <p:cNvSpPr>
            <a:spLocks noGrp="1"/>
          </p:cNvSpPr>
          <p:nvPr>
            <p:ph type="sldNum" sz="quarter" idx="12"/>
          </p:nvPr>
        </p:nvSpPr>
        <p:spPr/>
        <p:txBody>
          <a:bodyPr/>
          <a:lstStyle/>
          <a:p>
            <a:fld id="{D57F1E4F-1CFF-5643-939E-02111984F565}" type="slidenum">
              <a:rPr lang="en-US" smtClean="0"/>
              <a:t>31</a:t>
            </a:fld>
            <a:endParaRPr lang="en-US" dirty="0"/>
          </a:p>
        </p:txBody>
      </p:sp>
    </p:spTree>
    <p:extLst>
      <p:ext uri="{BB962C8B-B14F-4D97-AF65-F5344CB8AC3E}">
        <p14:creationId xmlns:p14="http://schemas.microsoft.com/office/powerpoint/2010/main" val="174784482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chor="ctr"/>
          <a:lstStyle/>
          <a:p>
            <a:r>
              <a:rPr lang="nl-NL" sz="3600" dirty="0" smtClean="0"/>
              <a:t>Research Training</a:t>
            </a:r>
            <a:endParaRPr lang="nl-NL" sz="3600" dirty="0"/>
          </a:p>
        </p:txBody>
      </p:sp>
      <p:sp>
        <p:nvSpPr>
          <p:cNvPr id="3" name="Tijdelijke aanduiding voor inhoud 2"/>
          <p:cNvSpPr>
            <a:spLocks noGrp="1"/>
          </p:cNvSpPr>
          <p:nvPr>
            <p:ph idx="1"/>
          </p:nvPr>
        </p:nvSpPr>
        <p:spPr>
          <a:xfrm>
            <a:off x="646112" y="2052918"/>
            <a:ext cx="9403742" cy="4195481"/>
          </a:xfrm>
        </p:spPr>
        <p:txBody>
          <a:bodyPr>
            <a:normAutofit/>
          </a:bodyPr>
          <a:lstStyle/>
          <a:p>
            <a:r>
              <a:rPr lang="nl-NL" sz="2800" dirty="0" smtClean="0"/>
              <a:t>Data </a:t>
            </a:r>
            <a:r>
              <a:rPr lang="nl-NL" sz="2800" dirty="0" err="1" smtClean="0"/>
              <a:t>Mining</a:t>
            </a:r>
            <a:endParaRPr lang="nl-NL" sz="2800" dirty="0" smtClean="0"/>
          </a:p>
          <a:p>
            <a:r>
              <a:rPr lang="nl-NL" sz="2800" dirty="0" err="1" smtClean="0"/>
              <a:t>Representing</a:t>
            </a:r>
            <a:r>
              <a:rPr lang="nl-NL" sz="2800" dirty="0" smtClean="0"/>
              <a:t> </a:t>
            </a:r>
            <a:r>
              <a:rPr lang="nl-NL" sz="2800" dirty="0" err="1" smtClean="0"/>
              <a:t>and</a:t>
            </a:r>
            <a:r>
              <a:rPr lang="nl-NL" sz="2800" dirty="0" smtClean="0"/>
              <a:t> </a:t>
            </a:r>
            <a:r>
              <a:rPr lang="nl-NL" sz="2800" dirty="0" err="1" smtClean="0"/>
              <a:t>Retrieving</a:t>
            </a:r>
            <a:r>
              <a:rPr lang="nl-NL" sz="2800" dirty="0" smtClean="0"/>
              <a:t> </a:t>
            </a:r>
            <a:r>
              <a:rPr lang="nl-NL" sz="2800" dirty="0" smtClean="0"/>
              <a:t>Changes</a:t>
            </a:r>
          </a:p>
          <a:p>
            <a:r>
              <a:rPr lang="nl-NL" sz="2800" dirty="0" smtClean="0"/>
              <a:t>Program </a:t>
            </a:r>
            <a:r>
              <a:rPr lang="nl-NL" sz="2800" dirty="0" err="1" smtClean="0"/>
              <a:t>Transformation</a:t>
            </a:r>
            <a:r>
              <a:rPr lang="nl-NL" sz="2800" dirty="0" smtClean="0"/>
              <a:t> </a:t>
            </a:r>
            <a:r>
              <a:rPr lang="nl-NL" sz="2800" dirty="0" err="1" smtClean="0"/>
              <a:t>Languages</a:t>
            </a:r>
            <a:endParaRPr lang="nl-NL" sz="2800" dirty="0" smtClean="0"/>
          </a:p>
          <a:p>
            <a:r>
              <a:rPr lang="nl-NL" sz="2800" dirty="0" err="1" smtClean="0"/>
              <a:t>Related</a:t>
            </a:r>
            <a:r>
              <a:rPr lang="nl-NL" sz="2800" dirty="0" smtClean="0"/>
              <a:t> </a:t>
            </a:r>
            <a:r>
              <a:rPr lang="nl-NL" sz="2800" dirty="0" err="1" smtClean="0"/>
              <a:t>Work</a:t>
            </a:r>
            <a:endParaRPr lang="nl-NL" sz="2800" dirty="0"/>
          </a:p>
        </p:txBody>
      </p:sp>
      <p:sp>
        <p:nvSpPr>
          <p:cNvPr id="5" name="Tijdelijke aanduiding voor dianummer 4"/>
          <p:cNvSpPr>
            <a:spLocks noGrp="1"/>
          </p:cNvSpPr>
          <p:nvPr>
            <p:ph type="sldNum" sz="quarter" idx="12"/>
          </p:nvPr>
        </p:nvSpPr>
        <p:spPr/>
        <p:txBody>
          <a:bodyPr/>
          <a:lstStyle/>
          <a:p>
            <a:fld id="{D57F1E4F-1CFF-5643-939E-02111984F565}" type="slidenum">
              <a:rPr lang="en-US" smtClean="0"/>
              <a:t>4</a:t>
            </a:fld>
            <a:endParaRPr lang="en-US" dirty="0"/>
          </a:p>
        </p:txBody>
      </p:sp>
    </p:spTree>
    <p:extLst>
      <p:ext uri="{BB962C8B-B14F-4D97-AF65-F5344CB8AC3E}">
        <p14:creationId xmlns:p14="http://schemas.microsoft.com/office/powerpoint/2010/main" val="162338059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chor="ctr"/>
          <a:lstStyle/>
          <a:p>
            <a:r>
              <a:rPr lang="nl-NL" sz="2800" dirty="0"/>
              <a:t>Research Training</a:t>
            </a:r>
            <a:r>
              <a:rPr lang="nl-NL" sz="3600" dirty="0"/>
              <a:t/>
            </a:r>
            <a:br>
              <a:rPr lang="nl-NL" sz="3600" dirty="0"/>
            </a:br>
            <a:r>
              <a:rPr lang="nl-NL" sz="3600" dirty="0" smtClean="0"/>
              <a:t>Data </a:t>
            </a:r>
            <a:r>
              <a:rPr lang="nl-NL" sz="3600" dirty="0" err="1" smtClean="0"/>
              <a:t>Mining</a:t>
            </a:r>
            <a:endParaRPr lang="nl-NL" dirty="0"/>
          </a:p>
        </p:txBody>
      </p:sp>
      <p:sp>
        <p:nvSpPr>
          <p:cNvPr id="3" name="Tijdelijke aanduiding voor inhoud 2"/>
          <p:cNvSpPr>
            <a:spLocks noGrp="1"/>
          </p:cNvSpPr>
          <p:nvPr>
            <p:ph idx="1"/>
          </p:nvPr>
        </p:nvSpPr>
        <p:spPr>
          <a:xfrm>
            <a:off x="646112" y="2052918"/>
            <a:ext cx="9403742" cy="4195481"/>
          </a:xfrm>
        </p:spPr>
        <p:txBody>
          <a:bodyPr>
            <a:normAutofit/>
          </a:bodyPr>
          <a:lstStyle/>
          <a:p>
            <a:r>
              <a:rPr lang="nl-NL" sz="2800" dirty="0" smtClean="0"/>
              <a:t>Frequent </a:t>
            </a:r>
            <a:r>
              <a:rPr lang="nl-NL" sz="2800" dirty="0" err="1" smtClean="0"/>
              <a:t>Substring</a:t>
            </a:r>
            <a:r>
              <a:rPr lang="nl-NL" sz="2800" dirty="0" smtClean="0"/>
              <a:t> </a:t>
            </a:r>
            <a:r>
              <a:rPr lang="nl-NL" sz="2800" dirty="0" err="1" smtClean="0"/>
              <a:t>Mining</a:t>
            </a:r>
            <a:endParaRPr lang="nl-NL" sz="2800" dirty="0" smtClean="0"/>
          </a:p>
          <a:p>
            <a:r>
              <a:rPr lang="nl-NL" sz="2800" dirty="0" smtClean="0"/>
              <a:t>Frequent Episode </a:t>
            </a:r>
            <a:r>
              <a:rPr lang="nl-NL" sz="2800" dirty="0" err="1" smtClean="0"/>
              <a:t>Mining</a:t>
            </a:r>
            <a:endParaRPr lang="nl-NL" sz="2800" dirty="0" smtClean="0"/>
          </a:p>
          <a:p>
            <a:r>
              <a:rPr lang="nl-NL" sz="2800" dirty="0" err="1" smtClean="0"/>
              <a:t>Sequential</a:t>
            </a:r>
            <a:r>
              <a:rPr lang="nl-NL" sz="2800" dirty="0" smtClean="0"/>
              <a:t> </a:t>
            </a:r>
            <a:r>
              <a:rPr lang="nl-NL" sz="2800" dirty="0" err="1" smtClean="0"/>
              <a:t>Pattern</a:t>
            </a:r>
            <a:r>
              <a:rPr lang="nl-NL" sz="2800" dirty="0" smtClean="0"/>
              <a:t> </a:t>
            </a:r>
            <a:r>
              <a:rPr lang="nl-NL" sz="2800" dirty="0" err="1" smtClean="0"/>
              <a:t>Mining</a:t>
            </a:r>
            <a:endParaRPr lang="nl-NL" sz="2800" dirty="0" smtClean="0"/>
          </a:p>
          <a:p>
            <a:r>
              <a:rPr lang="nl-NL" sz="2800" dirty="0" smtClean="0"/>
              <a:t>Frequent </a:t>
            </a:r>
            <a:r>
              <a:rPr lang="nl-NL" sz="2800" dirty="0" err="1" smtClean="0"/>
              <a:t>Itemset</a:t>
            </a:r>
            <a:r>
              <a:rPr lang="nl-NL" sz="2800" dirty="0" smtClean="0"/>
              <a:t> </a:t>
            </a:r>
            <a:r>
              <a:rPr lang="nl-NL" sz="2800" dirty="0" err="1" smtClean="0"/>
              <a:t>Mining</a:t>
            </a:r>
            <a:endParaRPr lang="nl-NL" sz="2800" dirty="0"/>
          </a:p>
        </p:txBody>
      </p:sp>
      <p:sp>
        <p:nvSpPr>
          <p:cNvPr id="6" name="Tijdelijke aanduiding voor dianummer 5"/>
          <p:cNvSpPr>
            <a:spLocks noGrp="1"/>
          </p:cNvSpPr>
          <p:nvPr>
            <p:ph type="sldNum" sz="quarter" idx="12"/>
          </p:nvPr>
        </p:nvSpPr>
        <p:spPr/>
        <p:txBody>
          <a:bodyPr/>
          <a:lstStyle/>
          <a:p>
            <a:fld id="{D57F1E4F-1CFF-5643-939E-02111984F565}" type="slidenum">
              <a:rPr lang="en-US" smtClean="0"/>
              <a:t>5</a:t>
            </a:fld>
            <a:endParaRPr lang="en-US" dirty="0"/>
          </a:p>
        </p:txBody>
      </p:sp>
    </p:spTree>
    <p:extLst>
      <p:ext uri="{BB962C8B-B14F-4D97-AF65-F5344CB8AC3E}">
        <p14:creationId xmlns:p14="http://schemas.microsoft.com/office/powerpoint/2010/main" val="100349768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chor="ctr"/>
          <a:lstStyle/>
          <a:p>
            <a:r>
              <a:rPr lang="nl-NL" sz="2800" dirty="0"/>
              <a:t>Research Training</a:t>
            </a:r>
            <a:r>
              <a:rPr lang="nl-NL" sz="3600" dirty="0"/>
              <a:t/>
            </a:r>
            <a:br>
              <a:rPr lang="nl-NL" sz="3600" dirty="0"/>
            </a:br>
            <a:r>
              <a:rPr lang="nl-NL" sz="3600" dirty="0" smtClean="0"/>
              <a:t>Data </a:t>
            </a:r>
            <a:r>
              <a:rPr lang="nl-NL" sz="3600" dirty="0" err="1" smtClean="0"/>
              <a:t>Mining</a:t>
            </a:r>
            <a:r>
              <a:rPr lang="nl-NL" sz="3600" dirty="0" smtClean="0"/>
              <a:t>: Frequent Episode </a:t>
            </a:r>
            <a:r>
              <a:rPr lang="nl-NL" sz="3600" dirty="0" err="1" smtClean="0"/>
              <a:t>Mining</a:t>
            </a:r>
            <a:endParaRPr lang="nl-NL" dirty="0"/>
          </a:p>
        </p:txBody>
      </p:sp>
      <p:cxnSp>
        <p:nvCxnSpPr>
          <p:cNvPr id="5" name="Rechte verbindingslijn met pijl 4"/>
          <p:cNvCxnSpPr/>
          <p:nvPr/>
        </p:nvCxnSpPr>
        <p:spPr>
          <a:xfrm>
            <a:off x="685582" y="2520765"/>
            <a:ext cx="1012256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 name="Rechte verbindingslijn 6"/>
          <p:cNvCxnSpPr/>
          <p:nvPr/>
        </p:nvCxnSpPr>
        <p:spPr>
          <a:xfrm>
            <a:off x="910171" y="2347200"/>
            <a:ext cx="0"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Rechte verbindingslijn 9"/>
          <p:cNvCxnSpPr/>
          <p:nvPr/>
        </p:nvCxnSpPr>
        <p:spPr>
          <a:xfrm>
            <a:off x="1303203" y="2347200"/>
            <a:ext cx="0"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Rechte verbindingslijn 10"/>
          <p:cNvCxnSpPr/>
          <p:nvPr/>
        </p:nvCxnSpPr>
        <p:spPr>
          <a:xfrm>
            <a:off x="1704255" y="2347200"/>
            <a:ext cx="0"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Rechte verbindingslijn 11"/>
          <p:cNvCxnSpPr/>
          <p:nvPr/>
        </p:nvCxnSpPr>
        <p:spPr>
          <a:xfrm>
            <a:off x="2097287" y="2347200"/>
            <a:ext cx="0"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Rechte verbindingslijn 12"/>
          <p:cNvCxnSpPr/>
          <p:nvPr/>
        </p:nvCxnSpPr>
        <p:spPr>
          <a:xfrm>
            <a:off x="2506361" y="2347200"/>
            <a:ext cx="0"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Rechte verbindingslijn 13"/>
          <p:cNvCxnSpPr/>
          <p:nvPr/>
        </p:nvCxnSpPr>
        <p:spPr>
          <a:xfrm>
            <a:off x="2899393" y="2347200"/>
            <a:ext cx="0"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Rechte verbindingslijn 14"/>
          <p:cNvCxnSpPr/>
          <p:nvPr/>
        </p:nvCxnSpPr>
        <p:spPr>
          <a:xfrm>
            <a:off x="3300445" y="2347200"/>
            <a:ext cx="0"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Rechte verbindingslijn 15"/>
          <p:cNvCxnSpPr/>
          <p:nvPr/>
        </p:nvCxnSpPr>
        <p:spPr>
          <a:xfrm flipH="1">
            <a:off x="3685456" y="2347200"/>
            <a:ext cx="8021"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Rechte verbindingslijn 20"/>
          <p:cNvCxnSpPr/>
          <p:nvPr/>
        </p:nvCxnSpPr>
        <p:spPr>
          <a:xfrm>
            <a:off x="4078487" y="2347200"/>
            <a:ext cx="0"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Rechte verbindingslijn 21"/>
          <p:cNvCxnSpPr/>
          <p:nvPr/>
        </p:nvCxnSpPr>
        <p:spPr>
          <a:xfrm>
            <a:off x="4471519" y="2347200"/>
            <a:ext cx="0"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Rechte verbindingslijn 22"/>
          <p:cNvCxnSpPr/>
          <p:nvPr/>
        </p:nvCxnSpPr>
        <p:spPr>
          <a:xfrm>
            <a:off x="4872571" y="2347200"/>
            <a:ext cx="0"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Rechte verbindingslijn 23"/>
          <p:cNvCxnSpPr/>
          <p:nvPr/>
        </p:nvCxnSpPr>
        <p:spPr>
          <a:xfrm>
            <a:off x="5265603" y="2347200"/>
            <a:ext cx="0"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Rechte verbindingslijn 24"/>
          <p:cNvCxnSpPr/>
          <p:nvPr/>
        </p:nvCxnSpPr>
        <p:spPr>
          <a:xfrm>
            <a:off x="5674677" y="2347200"/>
            <a:ext cx="0"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Rechte verbindingslijn 25"/>
          <p:cNvCxnSpPr/>
          <p:nvPr/>
        </p:nvCxnSpPr>
        <p:spPr>
          <a:xfrm>
            <a:off x="6067709" y="2347200"/>
            <a:ext cx="0"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Rechte verbindingslijn 26"/>
          <p:cNvCxnSpPr/>
          <p:nvPr/>
        </p:nvCxnSpPr>
        <p:spPr>
          <a:xfrm>
            <a:off x="6468761" y="2347200"/>
            <a:ext cx="0"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Rechte verbindingslijn 27"/>
          <p:cNvCxnSpPr/>
          <p:nvPr/>
        </p:nvCxnSpPr>
        <p:spPr>
          <a:xfrm flipH="1">
            <a:off x="6853772" y="2347200"/>
            <a:ext cx="8021"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Rechte verbindingslijn 37"/>
          <p:cNvCxnSpPr/>
          <p:nvPr/>
        </p:nvCxnSpPr>
        <p:spPr>
          <a:xfrm>
            <a:off x="7234772" y="2347200"/>
            <a:ext cx="0"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Rechte verbindingslijn 38"/>
          <p:cNvCxnSpPr/>
          <p:nvPr/>
        </p:nvCxnSpPr>
        <p:spPr>
          <a:xfrm>
            <a:off x="7635824" y="2347200"/>
            <a:ext cx="0"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Rechte verbindingslijn 39"/>
          <p:cNvCxnSpPr/>
          <p:nvPr/>
        </p:nvCxnSpPr>
        <p:spPr>
          <a:xfrm>
            <a:off x="8028856" y="2347200"/>
            <a:ext cx="0"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Rechte verbindingslijn 40"/>
          <p:cNvCxnSpPr/>
          <p:nvPr/>
        </p:nvCxnSpPr>
        <p:spPr>
          <a:xfrm>
            <a:off x="8437930" y="2347200"/>
            <a:ext cx="0"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Rechte verbindingslijn 41"/>
          <p:cNvCxnSpPr/>
          <p:nvPr/>
        </p:nvCxnSpPr>
        <p:spPr>
          <a:xfrm>
            <a:off x="8830962" y="2347200"/>
            <a:ext cx="0"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Rechte verbindingslijn 42"/>
          <p:cNvCxnSpPr/>
          <p:nvPr/>
        </p:nvCxnSpPr>
        <p:spPr>
          <a:xfrm>
            <a:off x="9232014" y="2347200"/>
            <a:ext cx="0"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Rechte verbindingslijn 43"/>
          <p:cNvCxnSpPr/>
          <p:nvPr/>
        </p:nvCxnSpPr>
        <p:spPr>
          <a:xfrm flipH="1">
            <a:off x="9617025" y="2347200"/>
            <a:ext cx="8021"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Rechte verbindingslijn 44"/>
          <p:cNvCxnSpPr/>
          <p:nvPr/>
        </p:nvCxnSpPr>
        <p:spPr>
          <a:xfrm>
            <a:off x="9998025" y="2347200"/>
            <a:ext cx="0"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Rechte verbindingslijn 45"/>
          <p:cNvCxnSpPr/>
          <p:nvPr/>
        </p:nvCxnSpPr>
        <p:spPr>
          <a:xfrm flipH="1">
            <a:off x="10383036" y="2347200"/>
            <a:ext cx="8021" cy="3528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8" name="Tekstvak 47"/>
          <p:cNvSpPr txBox="1"/>
          <p:nvPr/>
        </p:nvSpPr>
        <p:spPr>
          <a:xfrm>
            <a:off x="725687" y="1904400"/>
            <a:ext cx="373820" cy="400110"/>
          </a:xfrm>
          <a:prstGeom prst="rect">
            <a:avLst/>
          </a:prstGeom>
          <a:noFill/>
        </p:spPr>
        <p:txBody>
          <a:bodyPr wrap="none" rtlCol="0">
            <a:spAutoFit/>
          </a:bodyPr>
          <a:lstStyle/>
          <a:p>
            <a:r>
              <a:rPr lang="nl-NL" sz="2000" dirty="0" smtClean="0"/>
              <a:t>A</a:t>
            </a:r>
            <a:endParaRPr lang="nl-NL" sz="2000" dirty="0"/>
          </a:p>
        </p:txBody>
      </p:sp>
      <p:sp>
        <p:nvSpPr>
          <p:cNvPr id="49" name="Tekstvak 48"/>
          <p:cNvSpPr txBox="1"/>
          <p:nvPr/>
        </p:nvSpPr>
        <p:spPr>
          <a:xfrm>
            <a:off x="1134761" y="1904400"/>
            <a:ext cx="332142" cy="400110"/>
          </a:xfrm>
          <a:prstGeom prst="rect">
            <a:avLst/>
          </a:prstGeom>
          <a:noFill/>
        </p:spPr>
        <p:txBody>
          <a:bodyPr wrap="none" rtlCol="0">
            <a:spAutoFit/>
          </a:bodyPr>
          <a:lstStyle/>
          <a:p>
            <a:r>
              <a:rPr lang="nl-NL" sz="2000" dirty="0"/>
              <a:t>B</a:t>
            </a:r>
          </a:p>
        </p:txBody>
      </p:sp>
      <p:sp>
        <p:nvSpPr>
          <p:cNvPr id="50" name="Tekstvak 49"/>
          <p:cNvSpPr txBox="1"/>
          <p:nvPr/>
        </p:nvSpPr>
        <p:spPr>
          <a:xfrm>
            <a:off x="1499352" y="1904400"/>
            <a:ext cx="318472" cy="400110"/>
          </a:xfrm>
          <a:prstGeom prst="rect">
            <a:avLst/>
          </a:prstGeom>
          <a:noFill/>
        </p:spPr>
        <p:txBody>
          <a:bodyPr wrap="square" rtlCol="0">
            <a:spAutoFit/>
          </a:bodyPr>
          <a:lstStyle/>
          <a:p>
            <a:r>
              <a:rPr lang="nl-NL" sz="2000" dirty="0" smtClean="0"/>
              <a:t>C</a:t>
            </a:r>
            <a:endParaRPr lang="nl-NL" sz="2000" dirty="0"/>
          </a:p>
        </p:txBody>
      </p:sp>
      <p:sp>
        <p:nvSpPr>
          <p:cNvPr id="51" name="Tekstvak 50"/>
          <p:cNvSpPr txBox="1"/>
          <p:nvPr/>
        </p:nvSpPr>
        <p:spPr>
          <a:xfrm>
            <a:off x="2329519" y="1904400"/>
            <a:ext cx="318472" cy="400110"/>
          </a:xfrm>
          <a:prstGeom prst="rect">
            <a:avLst/>
          </a:prstGeom>
          <a:noFill/>
        </p:spPr>
        <p:txBody>
          <a:bodyPr wrap="square" rtlCol="0">
            <a:spAutoFit/>
          </a:bodyPr>
          <a:lstStyle/>
          <a:p>
            <a:r>
              <a:rPr lang="nl-NL" sz="2000" dirty="0" smtClean="0"/>
              <a:t>D</a:t>
            </a:r>
            <a:endParaRPr lang="nl-NL" sz="2000" dirty="0"/>
          </a:p>
        </p:txBody>
      </p:sp>
      <p:sp>
        <p:nvSpPr>
          <p:cNvPr id="52" name="Tekstvak 51"/>
          <p:cNvSpPr txBox="1"/>
          <p:nvPr/>
        </p:nvSpPr>
        <p:spPr>
          <a:xfrm>
            <a:off x="2730130" y="1904400"/>
            <a:ext cx="332142" cy="400110"/>
          </a:xfrm>
          <a:prstGeom prst="rect">
            <a:avLst/>
          </a:prstGeom>
          <a:noFill/>
        </p:spPr>
        <p:txBody>
          <a:bodyPr wrap="none" rtlCol="0">
            <a:spAutoFit/>
          </a:bodyPr>
          <a:lstStyle/>
          <a:p>
            <a:r>
              <a:rPr lang="nl-NL" sz="2000" dirty="0"/>
              <a:t>B</a:t>
            </a:r>
          </a:p>
        </p:txBody>
      </p:sp>
      <p:sp>
        <p:nvSpPr>
          <p:cNvPr id="53" name="Tekstvak 52"/>
          <p:cNvSpPr txBox="1"/>
          <p:nvPr/>
        </p:nvSpPr>
        <p:spPr>
          <a:xfrm>
            <a:off x="3110763" y="1904400"/>
            <a:ext cx="373820" cy="400110"/>
          </a:xfrm>
          <a:prstGeom prst="rect">
            <a:avLst/>
          </a:prstGeom>
          <a:noFill/>
        </p:spPr>
        <p:txBody>
          <a:bodyPr wrap="none" rtlCol="0">
            <a:spAutoFit/>
          </a:bodyPr>
          <a:lstStyle/>
          <a:p>
            <a:r>
              <a:rPr lang="nl-NL" sz="2000" dirty="0" smtClean="0"/>
              <a:t>A</a:t>
            </a:r>
            <a:endParaRPr lang="nl-NL" sz="2000" dirty="0"/>
          </a:p>
        </p:txBody>
      </p:sp>
      <p:sp>
        <p:nvSpPr>
          <p:cNvPr id="54" name="Tekstvak 53"/>
          <p:cNvSpPr txBox="1"/>
          <p:nvPr/>
        </p:nvSpPr>
        <p:spPr>
          <a:xfrm>
            <a:off x="3500625" y="1904400"/>
            <a:ext cx="318472" cy="400110"/>
          </a:xfrm>
          <a:prstGeom prst="rect">
            <a:avLst/>
          </a:prstGeom>
          <a:noFill/>
        </p:spPr>
        <p:txBody>
          <a:bodyPr wrap="square" rtlCol="0">
            <a:spAutoFit/>
          </a:bodyPr>
          <a:lstStyle/>
          <a:p>
            <a:r>
              <a:rPr lang="nl-NL" sz="2000" dirty="0" smtClean="0"/>
              <a:t>C</a:t>
            </a:r>
            <a:endParaRPr lang="nl-NL" sz="2000" dirty="0"/>
          </a:p>
        </p:txBody>
      </p:sp>
      <p:sp>
        <p:nvSpPr>
          <p:cNvPr id="55" name="Tekstvak 54"/>
          <p:cNvSpPr txBox="1"/>
          <p:nvPr/>
        </p:nvSpPr>
        <p:spPr>
          <a:xfrm>
            <a:off x="4289534" y="1904400"/>
            <a:ext cx="318472" cy="400110"/>
          </a:xfrm>
          <a:prstGeom prst="rect">
            <a:avLst/>
          </a:prstGeom>
          <a:noFill/>
        </p:spPr>
        <p:txBody>
          <a:bodyPr wrap="square" rtlCol="0">
            <a:spAutoFit/>
          </a:bodyPr>
          <a:lstStyle/>
          <a:p>
            <a:r>
              <a:rPr lang="nl-NL" sz="2000" dirty="0" smtClean="0"/>
              <a:t>D</a:t>
            </a:r>
            <a:endParaRPr lang="nl-NL" sz="2000" dirty="0"/>
          </a:p>
        </p:txBody>
      </p:sp>
      <p:sp>
        <p:nvSpPr>
          <p:cNvPr id="56" name="Tekstvak 55"/>
          <p:cNvSpPr txBox="1"/>
          <p:nvPr/>
        </p:nvSpPr>
        <p:spPr>
          <a:xfrm>
            <a:off x="5077123" y="1904400"/>
            <a:ext cx="373820" cy="400110"/>
          </a:xfrm>
          <a:prstGeom prst="rect">
            <a:avLst/>
          </a:prstGeom>
          <a:noFill/>
        </p:spPr>
        <p:txBody>
          <a:bodyPr wrap="none" rtlCol="0">
            <a:spAutoFit/>
          </a:bodyPr>
          <a:lstStyle/>
          <a:p>
            <a:r>
              <a:rPr lang="nl-NL" sz="2000" dirty="0" smtClean="0"/>
              <a:t>A</a:t>
            </a:r>
            <a:endParaRPr lang="nl-NL" sz="2000" dirty="0"/>
          </a:p>
        </p:txBody>
      </p:sp>
      <p:sp>
        <p:nvSpPr>
          <p:cNvPr id="57" name="Tekstvak 56"/>
          <p:cNvSpPr txBox="1"/>
          <p:nvPr/>
        </p:nvSpPr>
        <p:spPr>
          <a:xfrm>
            <a:off x="5904018" y="1904400"/>
            <a:ext cx="332142" cy="400110"/>
          </a:xfrm>
          <a:prstGeom prst="rect">
            <a:avLst/>
          </a:prstGeom>
          <a:noFill/>
        </p:spPr>
        <p:txBody>
          <a:bodyPr wrap="none" rtlCol="0">
            <a:spAutoFit/>
          </a:bodyPr>
          <a:lstStyle/>
          <a:p>
            <a:r>
              <a:rPr lang="nl-NL" sz="2000" dirty="0"/>
              <a:t>B</a:t>
            </a:r>
          </a:p>
        </p:txBody>
      </p:sp>
      <p:sp>
        <p:nvSpPr>
          <p:cNvPr id="58" name="Tekstvak 57"/>
          <p:cNvSpPr txBox="1"/>
          <p:nvPr/>
        </p:nvSpPr>
        <p:spPr>
          <a:xfrm>
            <a:off x="6284286" y="1904400"/>
            <a:ext cx="318472" cy="400110"/>
          </a:xfrm>
          <a:prstGeom prst="rect">
            <a:avLst/>
          </a:prstGeom>
          <a:noFill/>
        </p:spPr>
        <p:txBody>
          <a:bodyPr wrap="square" rtlCol="0">
            <a:spAutoFit/>
          </a:bodyPr>
          <a:lstStyle/>
          <a:p>
            <a:r>
              <a:rPr lang="nl-NL" sz="2000" dirty="0" smtClean="0"/>
              <a:t>C</a:t>
            </a:r>
            <a:endParaRPr lang="nl-NL" sz="2000" dirty="0"/>
          </a:p>
        </p:txBody>
      </p:sp>
      <p:sp>
        <p:nvSpPr>
          <p:cNvPr id="59" name="Tekstvak 58"/>
          <p:cNvSpPr txBox="1"/>
          <p:nvPr/>
        </p:nvSpPr>
        <p:spPr>
          <a:xfrm>
            <a:off x="7469221" y="1904400"/>
            <a:ext cx="332142" cy="400110"/>
          </a:xfrm>
          <a:prstGeom prst="rect">
            <a:avLst/>
          </a:prstGeom>
          <a:noFill/>
        </p:spPr>
        <p:txBody>
          <a:bodyPr wrap="none" rtlCol="0">
            <a:spAutoFit/>
          </a:bodyPr>
          <a:lstStyle/>
          <a:p>
            <a:r>
              <a:rPr lang="nl-NL" sz="2000" dirty="0"/>
              <a:t>B</a:t>
            </a:r>
          </a:p>
        </p:txBody>
      </p:sp>
      <p:sp>
        <p:nvSpPr>
          <p:cNvPr id="60" name="Tekstvak 59"/>
          <p:cNvSpPr txBox="1"/>
          <p:nvPr/>
        </p:nvSpPr>
        <p:spPr>
          <a:xfrm>
            <a:off x="7833812" y="1904400"/>
            <a:ext cx="373820" cy="400110"/>
          </a:xfrm>
          <a:prstGeom prst="rect">
            <a:avLst/>
          </a:prstGeom>
          <a:noFill/>
        </p:spPr>
        <p:txBody>
          <a:bodyPr wrap="none" rtlCol="0">
            <a:spAutoFit/>
          </a:bodyPr>
          <a:lstStyle/>
          <a:p>
            <a:r>
              <a:rPr lang="nl-NL" sz="2000" dirty="0" smtClean="0"/>
              <a:t>A</a:t>
            </a:r>
            <a:endParaRPr lang="nl-NL" sz="2000" dirty="0"/>
          </a:p>
        </p:txBody>
      </p:sp>
      <p:sp>
        <p:nvSpPr>
          <p:cNvPr id="61" name="Tekstvak 60"/>
          <p:cNvSpPr txBox="1"/>
          <p:nvPr/>
        </p:nvSpPr>
        <p:spPr>
          <a:xfrm>
            <a:off x="8258097" y="1904400"/>
            <a:ext cx="318472" cy="400110"/>
          </a:xfrm>
          <a:prstGeom prst="rect">
            <a:avLst/>
          </a:prstGeom>
          <a:noFill/>
        </p:spPr>
        <p:txBody>
          <a:bodyPr wrap="square" rtlCol="0">
            <a:spAutoFit/>
          </a:bodyPr>
          <a:lstStyle/>
          <a:p>
            <a:r>
              <a:rPr lang="nl-NL" sz="2000" dirty="0" smtClean="0"/>
              <a:t>D</a:t>
            </a:r>
            <a:endParaRPr lang="nl-NL" sz="2000" dirty="0"/>
          </a:p>
        </p:txBody>
      </p:sp>
      <p:sp>
        <p:nvSpPr>
          <p:cNvPr id="62" name="Tekstvak 61"/>
          <p:cNvSpPr txBox="1"/>
          <p:nvPr/>
        </p:nvSpPr>
        <p:spPr>
          <a:xfrm>
            <a:off x="8639642" y="1904400"/>
            <a:ext cx="318472" cy="400110"/>
          </a:xfrm>
          <a:prstGeom prst="rect">
            <a:avLst/>
          </a:prstGeom>
          <a:noFill/>
        </p:spPr>
        <p:txBody>
          <a:bodyPr wrap="square" rtlCol="0">
            <a:spAutoFit/>
          </a:bodyPr>
          <a:lstStyle/>
          <a:p>
            <a:r>
              <a:rPr lang="nl-NL" sz="2000" dirty="0" smtClean="0"/>
              <a:t>C</a:t>
            </a:r>
            <a:endParaRPr lang="nl-NL" sz="2000" dirty="0"/>
          </a:p>
        </p:txBody>
      </p:sp>
      <p:sp>
        <p:nvSpPr>
          <p:cNvPr id="63" name="Tekstvak 62"/>
          <p:cNvSpPr txBox="1"/>
          <p:nvPr/>
        </p:nvSpPr>
        <p:spPr>
          <a:xfrm>
            <a:off x="9040663" y="1904400"/>
            <a:ext cx="318472" cy="400110"/>
          </a:xfrm>
          <a:prstGeom prst="rect">
            <a:avLst/>
          </a:prstGeom>
          <a:noFill/>
        </p:spPr>
        <p:txBody>
          <a:bodyPr wrap="square" rtlCol="0">
            <a:spAutoFit/>
          </a:bodyPr>
          <a:lstStyle/>
          <a:p>
            <a:r>
              <a:rPr lang="nl-NL" sz="2000" dirty="0" smtClean="0"/>
              <a:t>D</a:t>
            </a:r>
            <a:endParaRPr lang="nl-NL" sz="2000" dirty="0"/>
          </a:p>
        </p:txBody>
      </p:sp>
      <p:sp>
        <p:nvSpPr>
          <p:cNvPr id="66" name="TextBox 2"/>
          <p:cNvSpPr txBox="1"/>
          <p:nvPr/>
        </p:nvSpPr>
        <p:spPr>
          <a:xfrm>
            <a:off x="646111" y="3097015"/>
            <a:ext cx="3397084" cy="646331"/>
          </a:xfrm>
          <a:prstGeom prst="rect">
            <a:avLst/>
          </a:prstGeom>
          <a:noFill/>
          <a:ln>
            <a:solidFill>
              <a:srgbClr val="B01513"/>
            </a:solidFill>
          </a:ln>
        </p:spPr>
        <p:txBody>
          <a:bodyPr wrap="none" rtlCol="0">
            <a:spAutoFit/>
          </a:bodyPr>
          <a:lstStyle/>
          <a:p>
            <a:r>
              <a:rPr lang="en-US" b="1" dirty="0" smtClean="0">
                <a:solidFill>
                  <a:schemeClr val="bg2">
                    <a:lumMod val="60000"/>
                    <a:lumOff val="40000"/>
                  </a:schemeClr>
                </a:solidFill>
              </a:rPr>
              <a:t>Frequent episode (support 4)</a:t>
            </a:r>
          </a:p>
          <a:p>
            <a:r>
              <a:rPr lang="en-US" dirty="0" smtClean="0">
                <a:solidFill>
                  <a:srgbClr val="FFFFFF"/>
                </a:solidFill>
              </a:rPr>
              <a:t>A,B </a:t>
            </a:r>
            <a:r>
              <a:rPr lang="en-US" dirty="0" smtClean="0">
                <a:solidFill>
                  <a:srgbClr val="FFFFFF"/>
                </a:solidFill>
                <a:sym typeface="Wingdings"/>
              </a:rPr>
              <a:t> C</a:t>
            </a:r>
            <a:endParaRPr lang="en-US" dirty="0">
              <a:solidFill>
                <a:srgbClr val="FFFFFF"/>
              </a:solidFill>
            </a:endParaRPr>
          </a:p>
        </p:txBody>
      </p:sp>
      <p:sp>
        <p:nvSpPr>
          <p:cNvPr id="47" name="TextBox 8"/>
          <p:cNvSpPr txBox="1"/>
          <p:nvPr/>
        </p:nvSpPr>
        <p:spPr>
          <a:xfrm>
            <a:off x="0" y="6577263"/>
            <a:ext cx="12192000" cy="280737"/>
          </a:xfrm>
          <a:prstGeom prst="rect">
            <a:avLst/>
          </a:prstGeom>
          <a:noFill/>
        </p:spPr>
        <p:txBody>
          <a:bodyPr wrap="square" rtlCol="0">
            <a:normAutofit/>
          </a:bodyPr>
          <a:lstStyle/>
          <a:p>
            <a:pPr defTabSz="914400">
              <a:defRPr/>
            </a:pPr>
            <a:r>
              <a:rPr lang="nl-NL" sz="1100" dirty="0" err="1"/>
              <a:t>Mannila</a:t>
            </a:r>
            <a:r>
              <a:rPr lang="nl-NL" sz="1100" dirty="0"/>
              <a:t>, H., </a:t>
            </a:r>
            <a:r>
              <a:rPr lang="nl-NL" sz="1100" dirty="0" err="1"/>
              <a:t>Toivonen</a:t>
            </a:r>
            <a:r>
              <a:rPr lang="nl-NL" sz="1100" dirty="0"/>
              <a:t>, H. &amp; </a:t>
            </a:r>
            <a:r>
              <a:rPr lang="nl-NL" sz="1100" dirty="0" err="1"/>
              <a:t>Verkamo</a:t>
            </a:r>
            <a:r>
              <a:rPr lang="nl-NL" sz="1100" dirty="0"/>
              <a:t>, A. I. (1997). Discovery of Frequent Episodes in Event </a:t>
            </a:r>
            <a:r>
              <a:rPr lang="nl-NL" sz="1100" dirty="0" err="1"/>
              <a:t>Sequences</a:t>
            </a:r>
            <a:r>
              <a:rPr lang="nl-NL" sz="1100" dirty="0"/>
              <a:t>. Data </a:t>
            </a:r>
            <a:r>
              <a:rPr lang="nl-NL" sz="1100" dirty="0" err="1"/>
              <a:t>Mining</a:t>
            </a:r>
            <a:r>
              <a:rPr lang="nl-NL" sz="1100" dirty="0"/>
              <a:t> </a:t>
            </a:r>
            <a:r>
              <a:rPr lang="nl-NL" sz="1100" dirty="0" err="1"/>
              <a:t>and</a:t>
            </a:r>
            <a:r>
              <a:rPr lang="nl-NL" sz="1100" dirty="0"/>
              <a:t> Knowledge Discovery, 1(3), 259–289. </a:t>
            </a:r>
            <a:endParaRPr lang="en-US" sz="1100" dirty="0"/>
          </a:p>
          <a:p>
            <a:pPr algn="just" defTabSz="457200">
              <a:defRPr/>
            </a:pPr>
            <a:endParaRPr lang="en-US" sz="1100" dirty="0"/>
          </a:p>
          <a:p>
            <a:pPr algn="just"/>
            <a:endParaRPr lang="en-US" sz="1100" dirty="0"/>
          </a:p>
        </p:txBody>
      </p:sp>
      <p:sp>
        <p:nvSpPr>
          <p:cNvPr id="3" name="Tijdelijke aanduiding voor dianummer 2"/>
          <p:cNvSpPr>
            <a:spLocks noGrp="1"/>
          </p:cNvSpPr>
          <p:nvPr>
            <p:ph type="sldNum" sz="quarter" idx="12"/>
          </p:nvPr>
        </p:nvSpPr>
        <p:spPr/>
        <p:txBody>
          <a:bodyPr/>
          <a:lstStyle/>
          <a:p>
            <a:fld id="{D57F1E4F-1CFF-5643-939E-02111984F565}" type="slidenum">
              <a:rPr lang="en-US" smtClean="0"/>
              <a:t>6</a:t>
            </a:fld>
            <a:endParaRPr lang="en-US" dirty="0"/>
          </a:p>
        </p:txBody>
      </p:sp>
      <p:sp>
        <p:nvSpPr>
          <p:cNvPr id="64" name="Titel 1"/>
          <p:cNvSpPr txBox="1">
            <a:spLocks/>
          </p:cNvSpPr>
          <p:nvPr/>
        </p:nvSpPr>
        <p:spPr>
          <a:xfrm>
            <a:off x="678493" y="458119"/>
            <a:ext cx="9404723" cy="1400530"/>
          </a:xfrm>
          <a:prstGeom prst="rect">
            <a:avLst/>
          </a:prstGeom>
        </p:spPr>
        <p:txBody>
          <a:bodyPr vert="horz" lIns="91440" tIns="45720" rIns="91440" bIns="45720" rtlCol="0" anchor="ctr">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nl-NL" sz="2800" smtClean="0"/>
              <a:t>Research Training</a:t>
            </a:r>
            <a:r>
              <a:rPr lang="nl-NL" sz="3600" smtClean="0"/>
              <a:t/>
            </a:r>
            <a:br>
              <a:rPr lang="nl-NL" sz="3600" smtClean="0"/>
            </a:br>
            <a:r>
              <a:rPr lang="nl-NL" sz="3600" smtClean="0"/>
              <a:t>Data Mining: Frequent Episode Mining</a:t>
            </a:r>
            <a:endParaRPr lang="nl-NL" dirty="0"/>
          </a:p>
        </p:txBody>
      </p:sp>
    </p:spTree>
    <p:extLst>
      <p:ext uri="{BB962C8B-B14F-4D97-AF65-F5344CB8AC3E}">
        <p14:creationId xmlns:p14="http://schemas.microsoft.com/office/powerpoint/2010/main" val="1894519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override="childStyle">
                                        <p:cTn id="6" dur="2000" fill="hold"/>
                                        <p:tgtEl>
                                          <p:spTgt spid="48"/>
                                        </p:tgtEl>
                                        <p:attrNameLst>
                                          <p:attrName>style.color</p:attrName>
                                        </p:attrNameLst>
                                      </p:cBhvr>
                                      <p:to>
                                        <a:schemeClr val="hlink"/>
                                      </p:to>
                                    </p:animClr>
                                  </p:childTnLst>
                                </p:cTn>
                              </p:par>
                              <p:par>
                                <p:cTn id="7" presetID="3" presetClass="emph" presetSubtype="2" fill="hold" grpId="0" nodeType="withEffect">
                                  <p:stCondLst>
                                    <p:cond delay="0"/>
                                  </p:stCondLst>
                                  <p:childTnLst>
                                    <p:animClr clrSpc="rgb" dir="cw">
                                      <p:cBhvr override="childStyle">
                                        <p:cTn id="8" dur="2000" fill="hold"/>
                                        <p:tgtEl>
                                          <p:spTgt spid="49"/>
                                        </p:tgtEl>
                                        <p:attrNameLst>
                                          <p:attrName>style.color</p:attrName>
                                        </p:attrNameLst>
                                      </p:cBhvr>
                                      <p:to>
                                        <a:schemeClr val="hlink"/>
                                      </p:to>
                                    </p:animClr>
                                  </p:childTnLst>
                                </p:cTn>
                              </p:par>
                              <p:par>
                                <p:cTn id="9" presetID="3" presetClass="emph" presetSubtype="2" fill="hold" grpId="0" nodeType="withEffect">
                                  <p:stCondLst>
                                    <p:cond delay="0"/>
                                  </p:stCondLst>
                                  <p:childTnLst>
                                    <p:animClr clrSpc="rgb" dir="cw">
                                      <p:cBhvr override="childStyle">
                                        <p:cTn id="10" dur="2000" fill="hold"/>
                                        <p:tgtEl>
                                          <p:spTgt spid="50"/>
                                        </p:tgtEl>
                                        <p:attrNameLst>
                                          <p:attrName>style.color</p:attrName>
                                        </p:attrNameLst>
                                      </p:cBhvr>
                                      <p:to>
                                        <a:schemeClr val="hlink"/>
                                      </p:to>
                                    </p:animClr>
                                  </p:childTnLst>
                                </p:cTn>
                              </p:par>
                              <p:par>
                                <p:cTn id="11" presetID="3" presetClass="emph" presetSubtype="2" fill="hold" grpId="0" nodeType="withEffect">
                                  <p:stCondLst>
                                    <p:cond delay="0"/>
                                  </p:stCondLst>
                                  <p:childTnLst>
                                    <p:animClr clrSpc="rgb" dir="cw">
                                      <p:cBhvr override="childStyle">
                                        <p:cTn id="12" dur="2000" fill="hold"/>
                                        <p:tgtEl>
                                          <p:spTgt spid="52"/>
                                        </p:tgtEl>
                                        <p:attrNameLst>
                                          <p:attrName>style.color</p:attrName>
                                        </p:attrNameLst>
                                      </p:cBhvr>
                                      <p:to>
                                        <a:schemeClr val="hlink"/>
                                      </p:to>
                                    </p:animClr>
                                  </p:childTnLst>
                                </p:cTn>
                              </p:par>
                              <p:par>
                                <p:cTn id="13" presetID="3" presetClass="emph" presetSubtype="2" fill="hold" grpId="0" nodeType="withEffect">
                                  <p:stCondLst>
                                    <p:cond delay="0"/>
                                  </p:stCondLst>
                                  <p:childTnLst>
                                    <p:animClr clrSpc="rgb" dir="cw">
                                      <p:cBhvr override="childStyle">
                                        <p:cTn id="14" dur="2000" fill="hold"/>
                                        <p:tgtEl>
                                          <p:spTgt spid="53"/>
                                        </p:tgtEl>
                                        <p:attrNameLst>
                                          <p:attrName>style.color</p:attrName>
                                        </p:attrNameLst>
                                      </p:cBhvr>
                                      <p:to>
                                        <a:schemeClr val="hlink"/>
                                      </p:to>
                                    </p:animClr>
                                  </p:childTnLst>
                                </p:cTn>
                              </p:par>
                              <p:par>
                                <p:cTn id="15" presetID="3" presetClass="emph" presetSubtype="2" fill="hold" grpId="0" nodeType="withEffect">
                                  <p:stCondLst>
                                    <p:cond delay="0"/>
                                  </p:stCondLst>
                                  <p:childTnLst>
                                    <p:animClr clrSpc="rgb" dir="cw">
                                      <p:cBhvr override="childStyle">
                                        <p:cTn id="16" dur="2000" fill="hold"/>
                                        <p:tgtEl>
                                          <p:spTgt spid="54"/>
                                        </p:tgtEl>
                                        <p:attrNameLst>
                                          <p:attrName>style.color</p:attrName>
                                        </p:attrNameLst>
                                      </p:cBhvr>
                                      <p:to>
                                        <a:schemeClr val="hlink"/>
                                      </p:to>
                                    </p:animClr>
                                  </p:childTnLst>
                                </p:cTn>
                              </p:par>
                              <p:par>
                                <p:cTn id="17" presetID="3" presetClass="emph" presetSubtype="2" fill="hold" grpId="0" nodeType="withEffect">
                                  <p:stCondLst>
                                    <p:cond delay="0"/>
                                  </p:stCondLst>
                                  <p:childTnLst>
                                    <p:animClr clrSpc="rgb" dir="cw">
                                      <p:cBhvr override="childStyle">
                                        <p:cTn id="18" dur="2000" fill="hold"/>
                                        <p:tgtEl>
                                          <p:spTgt spid="56"/>
                                        </p:tgtEl>
                                        <p:attrNameLst>
                                          <p:attrName>style.color</p:attrName>
                                        </p:attrNameLst>
                                      </p:cBhvr>
                                      <p:to>
                                        <a:schemeClr val="hlink"/>
                                      </p:to>
                                    </p:animClr>
                                  </p:childTnLst>
                                </p:cTn>
                              </p:par>
                              <p:par>
                                <p:cTn id="19" presetID="3" presetClass="emph" presetSubtype="2" fill="hold" grpId="0" nodeType="withEffect">
                                  <p:stCondLst>
                                    <p:cond delay="0"/>
                                  </p:stCondLst>
                                  <p:childTnLst>
                                    <p:animClr clrSpc="rgb" dir="cw">
                                      <p:cBhvr override="childStyle">
                                        <p:cTn id="20" dur="2000" fill="hold"/>
                                        <p:tgtEl>
                                          <p:spTgt spid="57"/>
                                        </p:tgtEl>
                                        <p:attrNameLst>
                                          <p:attrName>style.color</p:attrName>
                                        </p:attrNameLst>
                                      </p:cBhvr>
                                      <p:to>
                                        <a:schemeClr val="hlink"/>
                                      </p:to>
                                    </p:animClr>
                                  </p:childTnLst>
                                </p:cTn>
                              </p:par>
                              <p:par>
                                <p:cTn id="21" presetID="3" presetClass="emph" presetSubtype="2" fill="hold" grpId="0" nodeType="withEffect">
                                  <p:stCondLst>
                                    <p:cond delay="0"/>
                                  </p:stCondLst>
                                  <p:childTnLst>
                                    <p:animClr clrSpc="rgb" dir="cw">
                                      <p:cBhvr override="childStyle">
                                        <p:cTn id="22" dur="2000" fill="hold"/>
                                        <p:tgtEl>
                                          <p:spTgt spid="58"/>
                                        </p:tgtEl>
                                        <p:attrNameLst>
                                          <p:attrName>style.color</p:attrName>
                                        </p:attrNameLst>
                                      </p:cBhvr>
                                      <p:to>
                                        <a:schemeClr val="hlink"/>
                                      </p:to>
                                    </p:animClr>
                                  </p:childTnLst>
                                </p:cTn>
                              </p:par>
                              <p:par>
                                <p:cTn id="23" presetID="3" presetClass="emph" presetSubtype="2" fill="hold" grpId="0" nodeType="withEffect">
                                  <p:stCondLst>
                                    <p:cond delay="0"/>
                                  </p:stCondLst>
                                  <p:childTnLst>
                                    <p:animClr clrSpc="rgb" dir="cw">
                                      <p:cBhvr override="childStyle">
                                        <p:cTn id="24" dur="2000" fill="hold"/>
                                        <p:tgtEl>
                                          <p:spTgt spid="59"/>
                                        </p:tgtEl>
                                        <p:attrNameLst>
                                          <p:attrName>style.color</p:attrName>
                                        </p:attrNameLst>
                                      </p:cBhvr>
                                      <p:to>
                                        <a:schemeClr val="hlink"/>
                                      </p:to>
                                    </p:animClr>
                                  </p:childTnLst>
                                </p:cTn>
                              </p:par>
                              <p:par>
                                <p:cTn id="25" presetID="3" presetClass="emph" presetSubtype="2" fill="hold" grpId="0" nodeType="withEffect">
                                  <p:stCondLst>
                                    <p:cond delay="0"/>
                                  </p:stCondLst>
                                  <p:childTnLst>
                                    <p:animClr clrSpc="rgb" dir="cw">
                                      <p:cBhvr override="childStyle">
                                        <p:cTn id="26" dur="2000" fill="hold"/>
                                        <p:tgtEl>
                                          <p:spTgt spid="60"/>
                                        </p:tgtEl>
                                        <p:attrNameLst>
                                          <p:attrName>style.color</p:attrName>
                                        </p:attrNameLst>
                                      </p:cBhvr>
                                      <p:to>
                                        <a:schemeClr val="hlink"/>
                                      </p:to>
                                    </p:animClr>
                                  </p:childTnLst>
                                </p:cTn>
                              </p:par>
                              <p:par>
                                <p:cTn id="27" presetID="3" presetClass="emph" presetSubtype="2" fill="hold" grpId="0" nodeType="withEffect">
                                  <p:stCondLst>
                                    <p:cond delay="0"/>
                                  </p:stCondLst>
                                  <p:childTnLst>
                                    <p:animClr clrSpc="rgb" dir="cw">
                                      <p:cBhvr override="childStyle">
                                        <p:cTn id="28" dur="2000" fill="hold"/>
                                        <p:tgtEl>
                                          <p:spTgt spid="62"/>
                                        </p:tgtEl>
                                        <p:attrNameLst>
                                          <p:attrName>style.color</p:attrName>
                                        </p:attrNameLst>
                                      </p:cBhvr>
                                      <p:to>
                                        <a:schemeClr val="hlink"/>
                                      </p:to>
                                    </p:animClr>
                                  </p:childTnLst>
                                </p:cTn>
                              </p:par>
                              <p:par>
                                <p:cTn id="29" presetID="1" presetClass="entr" presetSubtype="0" fill="hold" grpId="0" nodeType="withEffect">
                                  <p:stCondLst>
                                    <p:cond delay="0"/>
                                  </p:stCondLst>
                                  <p:childTnLst>
                                    <p:set>
                                      <p:cBhvr>
                                        <p:cTn id="30"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49" grpId="0"/>
      <p:bldP spid="50" grpId="0"/>
      <p:bldP spid="52" grpId="0"/>
      <p:bldP spid="53" grpId="0"/>
      <p:bldP spid="54" grpId="0"/>
      <p:bldP spid="56" grpId="0"/>
      <p:bldP spid="57" grpId="0"/>
      <p:bldP spid="58" grpId="0"/>
      <p:bldP spid="59" grpId="0"/>
      <p:bldP spid="60" grpId="0"/>
      <p:bldP spid="62" grpId="0"/>
      <p:bldP spid="6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chor="ctr"/>
          <a:lstStyle/>
          <a:p>
            <a:r>
              <a:rPr lang="nl-NL" sz="2800" dirty="0"/>
              <a:t>Research Training</a:t>
            </a:r>
            <a:r>
              <a:rPr lang="nl-NL" sz="3600" dirty="0"/>
              <a:t/>
            </a:r>
            <a:br>
              <a:rPr lang="nl-NL" sz="3600" dirty="0"/>
            </a:br>
            <a:r>
              <a:rPr lang="nl-NL" sz="3600" dirty="0" smtClean="0"/>
              <a:t>Data </a:t>
            </a:r>
            <a:r>
              <a:rPr lang="nl-NL" sz="3600" dirty="0" err="1" smtClean="0"/>
              <a:t>Mining</a:t>
            </a:r>
            <a:r>
              <a:rPr lang="nl-NL" sz="3600" dirty="0" smtClean="0"/>
              <a:t>: </a:t>
            </a:r>
            <a:r>
              <a:rPr lang="nl-NL" sz="3600" dirty="0"/>
              <a:t>Frequent </a:t>
            </a:r>
            <a:r>
              <a:rPr lang="nl-NL" sz="3600" dirty="0" err="1"/>
              <a:t>Itemset</a:t>
            </a:r>
            <a:r>
              <a:rPr lang="nl-NL" sz="3600" dirty="0"/>
              <a:t> </a:t>
            </a:r>
            <a:r>
              <a:rPr lang="nl-NL" sz="3600" dirty="0" err="1" smtClean="0"/>
              <a:t>Mining</a:t>
            </a:r>
            <a:endParaRPr lang="nl-NL" dirty="0"/>
          </a:p>
        </p:txBody>
      </p:sp>
      <p:graphicFrame>
        <p:nvGraphicFramePr>
          <p:cNvPr id="10" name="Table 5"/>
          <p:cNvGraphicFramePr>
            <a:graphicFrameLocks noGrp="1"/>
          </p:cNvGraphicFramePr>
          <p:nvPr>
            <p:extLst>
              <p:ext uri="{D42A27DB-BD31-4B8C-83A1-F6EECF244321}">
                <p14:modId xmlns:p14="http://schemas.microsoft.com/office/powerpoint/2010/main" val="1877565100"/>
              </p:ext>
            </p:extLst>
          </p:nvPr>
        </p:nvGraphicFramePr>
        <p:xfrm>
          <a:off x="646111" y="2061227"/>
          <a:ext cx="5345971" cy="2194752"/>
        </p:xfrm>
        <a:graphic>
          <a:graphicData uri="http://schemas.openxmlformats.org/drawingml/2006/table">
            <a:tbl>
              <a:tblPr firstRow="1" bandRow="1">
                <a:tableStyleId>{2D5ABB26-0587-4C30-8999-92F81FD0307C}</a:tableStyleId>
              </a:tblPr>
              <a:tblGrid>
                <a:gridCol w="1523042"/>
                <a:gridCol w="3822929"/>
              </a:tblGrid>
              <a:tr h="292144">
                <a:tc>
                  <a:txBody>
                    <a:bodyPr/>
                    <a:lstStyle/>
                    <a:p>
                      <a:r>
                        <a:rPr lang="en-US" b="1" dirty="0" smtClean="0">
                          <a:solidFill>
                            <a:schemeClr val="bg2">
                              <a:lumMod val="60000"/>
                              <a:lumOff val="40000"/>
                            </a:schemeClr>
                          </a:solidFill>
                        </a:rPr>
                        <a:t>Transaction</a:t>
                      </a:r>
                      <a:endParaRPr lang="en-US" b="1" dirty="0">
                        <a:solidFill>
                          <a:schemeClr val="bg2">
                            <a:lumMod val="60000"/>
                            <a:lumOff val="40000"/>
                          </a:schemeClr>
                        </a:solidFill>
                      </a:endParaRPr>
                    </a:p>
                  </a:txBody>
                  <a:tcPr marL="121920" marR="121920">
                    <a:lnL w="12700" cap="flat" cmpd="sng" algn="ctr">
                      <a:noFill/>
                      <a:prstDash val="solid"/>
                      <a:round/>
                      <a:headEnd type="none" w="med" len="med"/>
                      <a:tailEnd type="none" w="med" len="med"/>
                    </a:lnL>
                    <a:lnR w="12700" cap="flat" cmpd="sng" algn="ctr">
                      <a:solidFill>
                        <a:prstClr val="black">
                          <a:lumMod val="65000"/>
                          <a:lumOff val="35000"/>
                        </a:prst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prstClr val="black">
                          <a:lumMod val="65000"/>
                          <a:lumOff val="35000"/>
                        </a:prstClr>
                      </a:solidFill>
                      <a:prstDash val="solid"/>
                      <a:round/>
                      <a:headEnd type="none" w="med" len="med"/>
                      <a:tailEnd type="none" w="med" len="med"/>
                    </a:lnB>
                  </a:tcPr>
                </a:tc>
                <a:tc>
                  <a:txBody>
                    <a:bodyPr/>
                    <a:lstStyle/>
                    <a:p>
                      <a:r>
                        <a:rPr lang="en-US" b="1" dirty="0" smtClean="0">
                          <a:solidFill>
                            <a:schemeClr val="bg2">
                              <a:lumMod val="60000"/>
                              <a:lumOff val="40000"/>
                            </a:schemeClr>
                          </a:solidFill>
                        </a:rPr>
                        <a:t>Items</a:t>
                      </a:r>
                    </a:p>
                  </a:txBody>
                  <a:tcPr marL="121920" marR="121920">
                    <a:lnL w="12700" cap="flat" cmpd="sng" algn="ctr">
                      <a:solidFill>
                        <a:prstClr val="black">
                          <a:lumMod val="65000"/>
                          <a:lumOff val="35000"/>
                        </a:prst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prstClr val="black">
                          <a:lumMod val="65000"/>
                          <a:lumOff val="35000"/>
                        </a:prstClr>
                      </a:solidFill>
                      <a:prstDash val="solid"/>
                      <a:round/>
                      <a:headEnd type="none" w="med" len="med"/>
                      <a:tailEnd type="none" w="med" len="med"/>
                    </a:lnB>
                  </a:tcPr>
                </a:tc>
              </a:tr>
              <a:tr h="365952">
                <a:tc>
                  <a:txBody>
                    <a:bodyPr/>
                    <a:lstStyle/>
                    <a:p>
                      <a:r>
                        <a:rPr lang="en-US" dirty="0" smtClean="0"/>
                        <a:t>1</a:t>
                      </a:r>
                      <a:endParaRPr lang="en-US" dirty="0"/>
                    </a:p>
                  </a:txBody>
                  <a:tcPr marL="121920" marR="121920">
                    <a:lnL w="12700" cap="flat" cmpd="sng" algn="ctr">
                      <a:noFill/>
                      <a:prstDash val="solid"/>
                      <a:round/>
                      <a:headEnd type="none" w="med" len="med"/>
                      <a:tailEnd type="none" w="med" len="med"/>
                    </a:lnL>
                    <a:lnR w="12700" cap="flat" cmpd="sng" algn="ctr">
                      <a:solidFill>
                        <a:prstClr val="black">
                          <a:lumMod val="65000"/>
                          <a:lumOff val="35000"/>
                        </a:prstClr>
                      </a:solidFill>
                      <a:prstDash val="solid"/>
                      <a:round/>
                      <a:headEnd type="none" w="med" len="med"/>
                      <a:tailEnd type="none" w="med" len="med"/>
                    </a:lnR>
                    <a:lnT w="12700" cap="flat" cmpd="sng" algn="ctr">
                      <a:solidFill>
                        <a:prstClr val="black">
                          <a:lumMod val="65000"/>
                          <a:lumOff val="35000"/>
                        </a:prstClr>
                      </a:solidFill>
                      <a:prstDash val="solid"/>
                      <a:round/>
                      <a:headEnd type="none" w="med" len="med"/>
                      <a:tailEnd type="none" w="med" len="med"/>
                    </a:lnT>
                    <a:lnB w="12700" cap="flat" cmpd="sng" algn="ctr">
                      <a:solidFill>
                        <a:prstClr val="black">
                          <a:lumMod val="65000"/>
                          <a:lumOff val="35000"/>
                        </a:prstClr>
                      </a:solidFill>
                      <a:prstDash val="solid"/>
                      <a:round/>
                      <a:headEnd type="none" w="med" len="med"/>
                      <a:tailEnd type="none" w="med" len="med"/>
                    </a:lnB>
                  </a:tcPr>
                </a:tc>
                <a:tc>
                  <a:txBody>
                    <a:bodyPr/>
                    <a:lstStyle/>
                    <a:p>
                      <a:r>
                        <a:rPr lang="nl-NL" dirty="0" smtClean="0"/>
                        <a:t>{</a:t>
                      </a:r>
                      <a:r>
                        <a:rPr lang="nl-NL" dirty="0" err="1" smtClean="0"/>
                        <a:t>Bread</a:t>
                      </a:r>
                      <a:r>
                        <a:rPr lang="nl-NL" dirty="0" smtClean="0"/>
                        <a:t>,</a:t>
                      </a:r>
                      <a:r>
                        <a:rPr lang="nl-NL" baseline="0" dirty="0" smtClean="0"/>
                        <a:t> Butter}</a:t>
                      </a:r>
                      <a:endParaRPr lang="nl-NL" dirty="0"/>
                    </a:p>
                  </a:txBody>
                  <a:tcPr marL="121920" marR="121920">
                    <a:lnL w="12700" cap="flat" cmpd="sng" algn="ctr">
                      <a:solidFill>
                        <a:prstClr val="black">
                          <a:lumMod val="65000"/>
                          <a:lumOff val="35000"/>
                        </a:prst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prstClr val="black">
                          <a:lumMod val="65000"/>
                          <a:lumOff val="35000"/>
                        </a:prstClr>
                      </a:solidFill>
                      <a:prstDash val="solid"/>
                      <a:round/>
                      <a:headEnd type="none" w="med" len="med"/>
                      <a:tailEnd type="none" w="med" len="med"/>
                    </a:lnT>
                    <a:lnB w="12700" cap="flat" cmpd="sng" algn="ctr">
                      <a:solidFill>
                        <a:prstClr val="black">
                          <a:lumMod val="65000"/>
                          <a:lumOff val="35000"/>
                        </a:prstClr>
                      </a:solidFill>
                      <a:prstDash val="solid"/>
                      <a:round/>
                      <a:headEnd type="none" w="med" len="med"/>
                      <a:tailEnd type="none" w="med" len="med"/>
                    </a:lnB>
                  </a:tcPr>
                </a:tc>
              </a:tr>
              <a:tr h="359743">
                <a:tc>
                  <a:txBody>
                    <a:bodyPr/>
                    <a:lstStyle/>
                    <a:p>
                      <a:r>
                        <a:rPr lang="en-US" dirty="0" smtClean="0"/>
                        <a:t>2</a:t>
                      </a:r>
                      <a:endParaRPr lang="en-US" dirty="0"/>
                    </a:p>
                  </a:txBody>
                  <a:tcPr marL="121920" marR="121920">
                    <a:lnL w="12700" cap="flat" cmpd="sng" algn="ctr">
                      <a:noFill/>
                      <a:prstDash val="solid"/>
                      <a:round/>
                      <a:headEnd type="none" w="med" len="med"/>
                      <a:tailEnd type="none" w="med" len="med"/>
                    </a:lnL>
                    <a:lnR w="12700" cap="flat" cmpd="sng" algn="ctr">
                      <a:solidFill>
                        <a:prstClr val="black">
                          <a:lumMod val="65000"/>
                          <a:lumOff val="35000"/>
                        </a:prstClr>
                      </a:solidFill>
                      <a:prstDash val="solid"/>
                      <a:round/>
                      <a:headEnd type="none" w="med" len="med"/>
                      <a:tailEnd type="none" w="med" len="med"/>
                    </a:lnR>
                    <a:lnT w="12700" cap="flat" cmpd="sng" algn="ctr">
                      <a:solidFill>
                        <a:prstClr val="black">
                          <a:lumMod val="65000"/>
                          <a:lumOff val="35000"/>
                        </a:prstClr>
                      </a:solidFill>
                      <a:prstDash val="solid"/>
                      <a:round/>
                      <a:headEnd type="none" w="med" len="med"/>
                      <a:tailEnd type="none" w="med" len="med"/>
                    </a:lnT>
                    <a:lnB w="12700" cap="flat" cmpd="sng" algn="ctr">
                      <a:solidFill>
                        <a:prstClr val="black">
                          <a:lumMod val="65000"/>
                          <a:lumOff val="35000"/>
                        </a:prstClr>
                      </a:solidFill>
                      <a:prstDash val="solid"/>
                      <a:round/>
                      <a:headEnd type="none" w="med" len="med"/>
                      <a:tailEnd type="none" w="med" len="med"/>
                    </a:lnB>
                  </a:tcPr>
                </a:tc>
                <a:tc>
                  <a:txBody>
                    <a:bodyPr/>
                    <a:lstStyle/>
                    <a:p>
                      <a:r>
                        <a:rPr lang="nl-NL" dirty="0" smtClean="0"/>
                        <a:t>{Beer, </a:t>
                      </a:r>
                      <a:r>
                        <a:rPr lang="nl-NL" dirty="0" err="1" smtClean="0"/>
                        <a:t>Milk</a:t>
                      </a:r>
                      <a:r>
                        <a:rPr lang="nl-NL" dirty="0" smtClean="0"/>
                        <a:t>, Butter}</a:t>
                      </a:r>
                      <a:endParaRPr lang="nl-NL" dirty="0"/>
                    </a:p>
                  </a:txBody>
                  <a:tcPr marL="121920" marR="121920">
                    <a:lnL w="12700" cap="flat" cmpd="sng" algn="ctr">
                      <a:solidFill>
                        <a:prstClr val="black">
                          <a:lumMod val="65000"/>
                          <a:lumOff val="35000"/>
                        </a:prst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prstClr val="black">
                          <a:lumMod val="65000"/>
                          <a:lumOff val="35000"/>
                        </a:prstClr>
                      </a:solidFill>
                      <a:prstDash val="solid"/>
                      <a:round/>
                      <a:headEnd type="none" w="med" len="med"/>
                      <a:tailEnd type="none" w="med" len="med"/>
                    </a:lnT>
                    <a:lnB w="12700" cap="flat" cmpd="sng" algn="ctr">
                      <a:solidFill>
                        <a:prstClr val="black">
                          <a:lumMod val="65000"/>
                          <a:lumOff val="35000"/>
                        </a:prstClr>
                      </a:solidFill>
                      <a:prstDash val="solid"/>
                      <a:round/>
                      <a:headEnd type="none" w="med" len="med"/>
                      <a:tailEnd type="none" w="med" len="med"/>
                    </a:lnB>
                  </a:tcPr>
                </a:tc>
              </a:tr>
              <a:tr h="359743">
                <a:tc>
                  <a:txBody>
                    <a:bodyPr/>
                    <a:lstStyle/>
                    <a:p>
                      <a:r>
                        <a:rPr lang="en-US" dirty="0" smtClean="0"/>
                        <a:t>3</a:t>
                      </a:r>
                      <a:endParaRPr lang="en-US" dirty="0"/>
                    </a:p>
                  </a:txBody>
                  <a:tcPr marL="121920" marR="121920">
                    <a:lnL w="12700" cap="flat" cmpd="sng" algn="ctr">
                      <a:noFill/>
                      <a:prstDash val="solid"/>
                      <a:round/>
                      <a:headEnd type="none" w="med" len="med"/>
                      <a:tailEnd type="none" w="med" len="med"/>
                    </a:lnL>
                    <a:lnR w="12700" cap="flat" cmpd="sng" algn="ctr">
                      <a:solidFill>
                        <a:prstClr val="black">
                          <a:lumMod val="65000"/>
                          <a:lumOff val="35000"/>
                        </a:prstClr>
                      </a:solidFill>
                      <a:prstDash val="solid"/>
                      <a:round/>
                      <a:headEnd type="none" w="med" len="med"/>
                      <a:tailEnd type="none" w="med" len="med"/>
                    </a:lnR>
                    <a:lnT w="12700" cap="flat" cmpd="sng" algn="ctr">
                      <a:solidFill>
                        <a:prstClr val="black">
                          <a:lumMod val="65000"/>
                          <a:lumOff val="35000"/>
                        </a:prstClr>
                      </a:solidFill>
                      <a:prstDash val="solid"/>
                      <a:round/>
                      <a:headEnd type="none" w="med" len="med"/>
                      <a:tailEnd type="none" w="med" len="med"/>
                    </a:lnT>
                    <a:lnB w="12700" cap="flat" cmpd="sng" algn="ctr">
                      <a:solidFill>
                        <a:prstClr val="black">
                          <a:lumMod val="65000"/>
                          <a:lumOff val="35000"/>
                        </a:prstClr>
                      </a:solidFill>
                      <a:prstDash val="solid"/>
                      <a:round/>
                      <a:headEnd type="none" w="med" len="med"/>
                      <a:tailEnd type="none" w="med" len="med"/>
                    </a:lnB>
                  </a:tcPr>
                </a:tc>
                <a:tc>
                  <a:txBody>
                    <a:bodyPr/>
                    <a:lstStyle/>
                    <a:p>
                      <a:r>
                        <a:rPr lang="nl-NL" dirty="0" smtClean="0"/>
                        <a:t>{</a:t>
                      </a:r>
                      <a:r>
                        <a:rPr lang="nl-NL" dirty="0" err="1" smtClean="0"/>
                        <a:t>Bread</a:t>
                      </a:r>
                      <a:r>
                        <a:rPr lang="nl-NL" dirty="0" smtClean="0"/>
                        <a:t>, </a:t>
                      </a:r>
                      <a:r>
                        <a:rPr lang="nl-NL" dirty="0" err="1" smtClean="0"/>
                        <a:t>Milk</a:t>
                      </a:r>
                      <a:r>
                        <a:rPr lang="nl-NL" dirty="0" smtClean="0"/>
                        <a:t>, Butter}</a:t>
                      </a:r>
                      <a:endParaRPr lang="nl-NL" dirty="0"/>
                    </a:p>
                  </a:txBody>
                  <a:tcPr marL="121920" marR="121920">
                    <a:lnL w="12700" cap="flat" cmpd="sng" algn="ctr">
                      <a:solidFill>
                        <a:prstClr val="black">
                          <a:lumMod val="65000"/>
                          <a:lumOff val="35000"/>
                        </a:prst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prstClr val="black">
                          <a:lumMod val="65000"/>
                          <a:lumOff val="35000"/>
                        </a:prstClr>
                      </a:solidFill>
                      <a:prstDash val="solid"/>
                      <a:round/>
                      <a:headEnd type="none" w="med" len="med"/>
                      <a:tailEnd type="none" w="med" len="med"/>
                    </a:lnT>
                    <a:lnB w="12700" cap="flat" cmpd="sng" algn="ctr">
                      <a:solidFill>
                        <a:prstClr val="black">
                          <a:lumMod val="65000"/>
                          <a:lumOff val="35000"/>
                        </a:prstClr>
                      </a:solidFill>
                      <a:prstDash val="solid"/>
                      <a:round/>
                      <a:headEnd type="none" w="med" len="med"/>
                      <a:tailEnd type="none" w="med" len="med"/>
                    </a:lnB>
                  </a:tcPr>
                </a:tc>
              </a:tr>
              <a:tr h="359743">
                <a:tc>
                  <a:txBody>
                    <a:bodyPr/>
                    <a:lstStyle/>
                    <a:p>
                      <a:r>
                        <a:rPr lang="en-US" dirty="0" smtClean="0"/>
                        <a:t>4</a:t>
                      </a:r>
                      <a:endParaRPr lang="en-US" dirty="0"/>
                    </a:p>
                  </a:txBody>
                  <a:tcPr marL="121920" marR="121920">
                    <a:lnL w="12700" cap="flat" cmpd="sng" algn="ctr">
                      <a:noFill/>
                      <a:prstDash val="solid"/>
                      <a:round/>
                      <a:headEnd type="none" w="med" len="med"/>
                      <a:tailEnd type="none" w="med" len="med"/>
                    </a:lnL>
                    <a:lnR w="12700" cap="flat" cmpd="sng" algn="ctr">
                      <a:solidFill>
                        <a:prstClr val="black">
                          <a:lumMod val="65000"/>
                          <a:lumOff val="35000"/>
                        </a:prstClr>
                      </a:solidFill>
                      <a:prstDash val="solid"/>
                      <a:round/>
                      <a:headEnd type="none" w="med" len="med"/>
                      <a:tailEnd type="none" w="med" len="med"/>
                    </a:lnR>
                    <a:lnT w="12700" cap="flat" cmpd="sng" algn="ctr">
                      <a:solidFill>
                        <a:prstClr val="black">
                          <a:lumMod val="65000"/>
                          <a:lumOff val="35000"/>
                        </a:prstClr>
                      </a:solidFill>
                      <a:prstDash val="solid"/>
                      <a:round/>
                      <a:headEnd type="none" w="med" len="med"/>
                      <a:tailEnd type="none" w="med" len="med"/>
                    </a:lnT>
                    <a:lnB w="12700" cap="flat" cmpd="sng" algn="ctr">
                      <a:solidFill>
                        <a:prstClr val="black">
                          <a:lumMod val="65000"/>
                          <a:lumOff val="35000"/>
                        </a:prstClr>
                      </a:solidFill>
                      <a:prstDash val="solid"/>
                      <a:round/>
                      <a:headEnd type="none" w="med" len="med"/>
                      <a:tailEnd type="none" w="med" len="med"/>
                    </a:lnB>
                  </a:tcPr>
                </a:tc>
                <a:tc>
                  <a:txBody>
                    <a:bodyPr/>
                    <a:lstStyle/>
                    <a:p>
                      <a:r>
                        <a:rPr lang="nl-NL" dirty="0" smtClean="0"/>
                        <a:t>{Beer, Butter}</a:t>
                      </a:r>
                      <a:endParaRPr lang="nl-NL" dirty="0"/>
                    </a:p>
                  </a:txBody>
                  <a:tcPr marL="121920" marR="121920">
                    <a:lnL w="12700" cap="flat" cmpd="sng" algn="ctr">
                      <a:solidFill>
                        <a:prstClr val="black">
                          <a:lumMod val="65000"/>
                          <a:lumOff val="35000"/>
                        </a:prst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prstClr val="black">
                          <a:lumMod val="65000"/>
                          <a:lumOff val="35000"/>
                        </a:prstClr>
                      </a:solidFill>
                      <a:prstDash val="solid"/>
                      <a:round/>
                      <a:headEnd type="none" w="med" len="med"/>
                      <a:tailEnd type="none" w="med" len="med"/>
                    </a:lnT>
                    <a:lnB w="12700" cap="flat" cmpd="sng" algn="ctr">
                      <a:solidFill>
                        <a:prstClr val="black">
                          <a:lumMod val="65000"/>
                          <a:lumOff val="35000"/>
                        </a:prstClr>
                      </a:solidFill>
                      <a:prstDash val="solid"/>
                      <a:round/>
                      <a:headEnd type="none" w="med" len="med"/>
                      <a:tailEnd type="none" w="med" len="med"/>
                    </a:lnB>
                  </a:tcPr>
                </a:tc>
              </a:tr>
              <a:tr h="359743">
                <a:tc>
                  <a:txBody>
                    <a:bodyPr/>
                    <a:lstStyle/>
                    <a:p>
                      <a:r>
                        <a:rPr lang="en-US" dirty="0" smtClean="0"/>
                        <a:t>5</a:t>
                      </a:r>
                      <a:endParaRPr lang="en-US" dirty="0"/>
                    </a:p>
                  </a:txBody>
                  <a:tcPr marL="121920" marR="121920">
                    <a:lnL w="12700" cap="flat" cmpd="sng" algn="ctr">
                      <a:noFill/>
                      <a:prstDash val="solid"/>
                      <a:round/>
                      <a:headEnd type="none" w="med" len="med"/>
                      <a:tailEnd type="none" w="med" len="med"/>
                    </a:lnL>
                    <a:lnR w="12700" cap="flat" cmpd="sng" algn="ctr">
                      <a:solidFill>
                        <a:prstClr val="black">
                          <a:lumMod val="65000"/>
                          <a:lumOff val="35000"/>
                        </a:prstClr>
                      </a:solidFill>
                      <a:prstDash val="solid"/>
                      <a:round/>
                      <a:headEnd type="none" w="med" len="med"/>
                      <a:tailEnd type="none" w="med" len="med"/>
                    </a:lnR>
                    <a:lnT w="12700" cap="flat" cmpd="sng" algn="ctr">
                      <a:solidFill>
                        <a:prstClr val="black">
                          <a:lumMod val="65000"/>
                          <a:lumOff val="35000"/>
                        </a:prstClr>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nl-NL" dirty="0" smtClean="0"/>
                        <a:t>{</a:t>
                      </a:r>
                      <a:r>
                        <a:rPr lang="nl-NL" dirty="0" err="1" smtClean="0"/>
                        <a:t>Bread</a:t>
                      </a:r>
                      <a:r>
                        <a:rPr lang="nl-NL" dirty="0" smtClean="0"/>
                        <a:t>, </a:t>
                      </a:r>
                      <a:r>
                        <a:rPr lang="nl-NL" dirty="0" err="1" smtClean="0"/>
                        <a:t>Milk</a:t>
                      </a:r>
                      <a:r>
                        <a:rPr lang="nl-NL" dirty="0" smtClean="0"/>
                        <a:t>, Butter}</a:t>
                      </a:r>
                      <a:endParaRPr lang="nl-NL" dirty="0"/>
                    </a:p>
                  </a:txBody>
                  <a:tcPr marL="121920" marR="121920">
                    <a:lnL w="12700" cap="flat" cmpd="sng" algn="ctr">
                      <a:solidFill>
                        <a:prstClr val="black">
                          <a:lumMod val="65000"/>
                          <a:lumOff val="35000"/>
                        </a:prst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prstClr val="black">
                          <a:lumMod val="65000"/>
                          <a:lumOff val="35000"/>
                        </a:prstClr>
                      </a:solidFill>
                      <a:prstDash val="solid"/>
                      <a:round/>
                      <a:headEnd type="none" w="med" len="med"/>
                      <a:tailEnd type="none" w="med" len="med"/>
                    </a:lnT>
                    <a:lnB w="12700" cap="flat" cmpd="sng" algn="ctr">
                      <a:noFill/>
                      <a:prstDash val="solid"/>
                      <a:round/>
                      <a:headEnd type="none" w="med" len="med"/>
                      <a:tailEnd type="none" w="med" len="med"/>
                    </a:lnB>
                  </a:tcPr>
                </a:tc>
              </a:tr>
            </a:tbl>
          </a:graphicData>
        </a:graphic>
      </p:graphicFrame>
      <p:sp>
        <p:nvSpPr>
          <p:cNvPr id="11" name="TextBox 2"/>
          <p:cNvSpPr txBox="1"/>
          <p:nvPr/>
        </p:nvSpPr>
        <p:spPr>
          <a:xfrm>
            <a:off x="7812025" y="2811698"/>
            <a:ext cx="3294492" cy="646331"/>
          </a:xfrm>
          <a:prstGeom prst="rect">
            <a:avLst/>
          </a:prstGeom>
          <a:noFill/>
          <a:ln>
            <a:solidFill>
              <a:srgbClr val="B01513"/>
            </a:solidFill>
          </a:ln>
        </p:spPr>
        <p:txBody>
          <a:bodyPr wrap="none" rtlCol="0">
            <a:spAutoFit/>
          </a:bodyPr>
          <a:lstStyle/>
          <a:p>
            <a:r>
              <a:rPr lang="en-US" b="1" dirty="0" smtClean="0">
                <a:solidFill>
                  <a:schemeClr val="bg2">
                    <a:lumMod val="60000"/>
                    <a:lumOff val="40000"/>
                  </a:schemeClr>
                </a:solidFill>
              </a:rPr>
              <a:t>Frequent pattern (support 3)</a:t>
            </a:r>
          </a:p>
          <a:p>
            <a:r>
              <a:rPr lang="en-US" dirty="0" smtClean="0">
                <a:solidFill>
                  <a:srgbClr val="FFFFFF"/>
                </a:solidFill>
              </a:rPr>
              <a:t>{Bread, Butter}</a:t>
            </a:r>
            <a:endParaRPr lang="en-US" dirty="0">
              <a:solidFill>
                <a:srgbClr val="FFFFFF"/>
              </a:solidFill>
            </a:endParaRPr>
          </a:p>
        </p:txBody>
      </p:sp>
      <p:pic>
        <p:nvPicPr>
          <p:cNvPr id="12" name="Picture 7" descr="Data-mining.png"/>
          <p:cNvPicPr>
            <a:picLocks noChangeAspect="1"/>
          </p:cNvPicPr>
          <p:nvPr/>
        </p:nvPicPr>
        <p:blipFill rotWithShape="1">
          <a:blip r:embed="rId3">
            <a:duotone>
              <a:schemeClr val="accent1">
                <a:shade val="45000"/>
                <a:satMod val="135000"/>
              </a:schemeClr>
              <a:prstClr val="white"/>
            </a:duotone>
            <a:extLst>
              <a:ext uri="{28A0092B-C50C-407E-A947-70E740481C1C}">
                <a14:useLocalDpi xmlns:a14="http://schemas.microsoft.com/office/drawing/2010/main" val="0"/>
              </a:ext>
            </a:extLst>
          </a:blip>
          <a:srcRect l="12647" t="13323" r="6190" b="18194"/>
          <a:stretch/>
        </p:blipFill>
        <p:spPr>
          <a:xfrm>
            <a:off x="6534072" y="2657855"/>
            <a:ext cx="561272" cy="355189"/>
          </a:xfrm>
          <a:prstGeom prst="rect">
            <a:avLst/>
          </a:prstGeom>
          <a:noFill/>
        </p:spPr>
      </p:pic>
      <p:sp>
        <p:nvSpPr>
          <p:cNvPr id="13" name="Right Arrow 10"/>
          <p:cNvSpPr/>
          <p:nvPr/>
        </p:nvSpPr>
        <p:spPr>
          <a:xfrm>
            <a:off x="6424763" y="2918418"/>
            <a:ext cx="1103262" cy="436141"/>
          </a:xfrm>
          <a:prstGeom prst="rightArrow">
            <a:avLst/>
          </a:prstGeom>
          <a:solidFill>
            <a:srgbClr val="800000"/>
          </a:solidFill>
          <a:ln>
            <a:solidFill>
              <a:srgbClr val="800000"/>
            </a:solid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14" name="TextBox 2"/>
          <p:cNvSpPr txBox="1"/>
          <p:nvPr/>
        </p:nvSpPr>
        <p:spPr>
          <a:xfrm>
            <a:off x="7812025" y="3932813"/>
            <a:ext cx="3294492" cy="646331"/>
          </a:xfrm>
          <a:prstGeom prst="rect">
            <a:avLst/>
          </a:prstGeom>
          <a:noFill/>
          <a:ln>
            <a:solidFill>
              <a:srgbClr val="B01513"/>
            </a:solidFill>
          </a:ln>
        </p:spPr>
        <p:txBody>
          <a:bodyPr wrap="none" rtlCol="0">
            <a:spAutoFit/>
          </a:bodyPr>
          <a:lstStyle/>
          <a:p>
            <a:r>
              <a:rPr lang="en-US" b="1" dirty="0" smtClean="0">
                <a:solidFill>
                  <a:schemeClr val="bg2">
                    <a:lumMod val="60000"/>
                    <a:lumOff val="40000"/>
                  </a:schemeClr>
                </a:solidFill>
              </a:rPr>
              <a:t>Frequent pattern (support 3)</a:t>
            </a:r>
          </a:p>
          <a:p>
            <a:r>
              <a:rPr lang="en-US" dirty="0" smtClean="0">
                <a:solidFill>
                  <a:srgbClr val="FFFFFF"/>
                </a:solidFill>
              </a:rPr>
              <a:t>{Bread}</a:t>
            </a:r>
            <a:endParaRPr lang="en-US" dirty="0">
              <a:solidFill>
                <a:srgbClr val="FFFFFF"/>
              </a:solidFill>
            </a:endParaRPr>
          </a:p>
        </p:txBody>
      </p:sp>
      <p:cxnSp>
        <p:nvCxnSpPr>
          <p:cNvPr id="6" name="Rechte verbindingslijn 5"/>
          <p:cNvCxnSpPr/>
          <p:nvPr/>
        </p:nvCxnSpPr>
        <p:spPr>
          <a:xfrm flipV="1">
            <a:off x="7812025" y="3932814"/>
            <a:ext cx="3294492" cy="660487"/>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6" name="TextBox 2"/>
          <p:cNvSpPr txBox="1"/>
          <p:nvPr/>
        </p:nvSpPr>
        <p:spPr>
          <a:xfrm>
            <a:off x="7812025" y="5079824"/>
            <a:ext cx="3294492" cy="369332"/>
          </a:xfrm>
          <a:prstGeom prst="rect">
            <a:avLst/>
          </a:prstGeom>
          <a:noFill/>
          <a:ln>
            <a:solidFill>
              <a:srgbClr val="B01513"/>
            </a:solidFill>
          </a:ln>
        </p:spPr>
        <p:txBody>
          <a:bodyPr wrap="square" rtlCol="0">
            <a:spAutoFit/>
          </a:bodyPr>
          <a:lstStyle/>
          <a:p>
            <a:r>
              <a:rPr lang="en-US" b="1" smtClean="0">
                <a:solidFill>
                  <a:schemeClr val="bg2">
                    <a:lumMod val="60000"/>
                    <a:lumOff val="40000"/>
                  </a:schemeClr>
                </a:solidFill>
              </a:rPr>
              <a:t>…</a:t>
            </a:r>
            <a:endParaRPr lang="en-US" dirty="0">
              <a:solidFill>
                <a:srgbClr val="FFFFFF"/>
              </a:solidFill>
            </a:endParaRPr>
          </a:p>
        </p:txBody>
      </p:sp>
      <p:sp>
        <p:nvSpPr>
          <p:cNvPr id="15" name="TextBox 8"/>
          <p:cNvSpPr txBox="1"/>
          <p:nvPr/>
        </p:nvSpPr>
        <p:spPr>
          <a:xfrm>
            <a:off x="0" y="6241305"/>
            <a:ext cx="12192000" cy="616695"/>
          </a:xfrm>
          <a:prstGeom prst="rect">
            <a:avLst/>
          </a:prstGeom>
          <a:noFill/>
        </p:spPr>
        <p:txBody>
          <a:bodyPr wrap="square" rtlCol="0">
            <a:normAutofit/>
          </a:bodyPr>
          <a:lstStyle/>
          <a:p>
            <a:pPr algn="just" defTabSz="457200">
              <a:defRPr/>
            </a:pPr>
            <a:r>
              <a:rPr lang="en-US" sz="1100" dirty="0" smtClean="0"/>
              <a:t>Agrawal, R. et al. (1993). </a:t>
            </a:r>
            <a:r>
              <a:rPr lang="en-US" sz="1100" b="1" dirty="0" smtClean="0"/>
              <a:t>Mining </a:t>
            </a:r>
            <a:r>
              <a:rPr lang="en-US" sz="1100" b="1" dirty="0"/>
              <a:t>Association Rules between Sets of Items in Large Databases</a:t>
            </a:r>
            <a:r>
              <a:rPr lang="en-US" sz="1100" dirty="0"/>
              <a:t>. </a:t>
            </a:r>
            <a:r>
              <a:rPr lang="en-US" sz="1100" dirty="0" smtClean="0"/>
              <a:t>In Proceedings </a:t>
            </a:r>
            <a:r>
              <a:rPr lang="en-US" sz="1100" dirty="0"/>
              <a:t>of the 1993 ACM SIGMOD International </a:t>
            </a:r>
            <a:r>
              <a:rPr lang="en-US" sz="1100" dirty="0" smtClean="0"/>
              <a:t>Conference </a:t>
            </a:r>
            <a:r>
              <a:rPr lang="en-US" sz="1100" dirty="0"/>
              <a:t>on Management of </a:t>
            </a:r>
            <a:r>
              <a:rPr lang="en-US" sz="1100" dirty="0" smtClean="0"/>
              <a:t>Data (pp. 207–216).</a:t>
            </a:r>
          </a:p>
          <a:p>
            <a:pPr algn="just" defTabSz="457200">
              <a:defRPr/>
            </a:pPr>
            <a:r>
              <a:rPr lang="en-US" sz="1100" dirty="0"/>
              <a:t>Agrawal, R. &amp; Srikant, R. (1994). </a:t>
            </a:r>
            <a:r>
              <a:rPr lang="en-US" sz="1100" b="1" dirty="0" smtClean="0"/>
              <a:t>Fast </a:t>
            </a:r>
            <a:r>
              <a:rPr lang="en-US" sz="1100" b="1" dirty="0"/>
              <a:t>Algorithms for Mining Association </a:t>
            </a:r>
            <a:r>
              <a:rPr lang="en-US" sz="1100" b="1" dirty="0" smtClean="0"/>
              <a:t>Rules</a:t>
            </a:r>
            <a:r>
              <a:rPr lang="en-US" sz="1100" dirty="0" smtClean="0"/>
              <a:t>. </a:t>
            </a:r>
            <a:r>
              <a:rPr lang="en-US" sz="1100" dirty="0"/>
              <a:t>In </a:t>
            </a:r>
            <a:r>
              <a:rPr lang="en-US" sz="1100" dirty="0" smtClean="0"/>
              <a:t>Proceedings </a:t>
            </a:r>
            <a:r>
              <a:rPr lang="en-US" sz="1100" dirty="0"/>
              <a:t>of the 20th International Conference on Very Large Data </a:t>
            </a:r>
            <a:r>
              <a:rPr lang="en-US" sz="1100" dirty="0" smtClean="0"/>
              <a:t>Bases (pp. 487</a:t>
            </a:r>
            <a:r>
              <a:rPr lang="en-US" sz="1100" dirty="0"/>
              <a:t>–</a:t>
            </a:r>
            <a:r>
              <a:rPr lang="en-US" sz="1100" dirty="0" smtClean="0"/>
              <a:t>499).</a:t>
            </a:r>
          </a:p>
          <a:p>
            <a:pPr algn="just" defTabSz="457200">
              <a:defRPr/>
            </a:pPr>
            <a:endParaRPr lang="en-US" sz="1100" dirty="0"/>
          </a:p>
          <a:p>
            <a:pPr algn="just" defTabSz="457200">
              <a:defRPr/>
            </a:pPr>
            <a:endParaRPr lang="en-US" sz="1100" dirty="0"/>
          </a:p>
          <a:p>
            <a:pPr algn="just"/>
            <a:endParaRPr lang="en-US" sz="1100" dirty="0"/>
          </a:p>
        </p:txBody>
      </p:sp>
      <p:sp>
        <p:nvSpPr>
          <p:cNvPr id="3" name="Tijdelijke aanduiding voor dianummer 2"/>
          <p:cNvSpPr>
            <a:spLocks noGrp="1"/>
          </p:cNvSpPr>
          <p:nvPr>
            <p:ph type="sldNum" sz="quarter" idx="12"/>
          </p:nvPr>
        </p:nvSpPr>
        <p:spPr/>
        <p:txBody>
          <a:bodyPr/>
          <a:lstStyle/>
          <a:p>
            <a:fld id="{D57F1E4F-1CFF-5643-939E-02111984F565}" type="slidenum">
              <a:rPr lang="en-US" smtClean="0"/>
              <a:t>7</a:t>
            </a:fld>
            <a:endParaRPr lang="en-US" dirty="0"/>
          </a:p>
        </p:txBody>
      </p:sp>
    </p:spTree>
    <p:extLst>
      <p:ext uri="{BB962C8B-B14F-4D97-AF65-F5344CB8AC3E}">
        <p14:creationId xmlns:p14="http://schemas.microsoft.com/office/powerpoint/2010/main" val="262178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animBg="1"/>
      <p:bldP spid="14" grpId="0" animBg="1"/>
      <p:bldP spid="1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chor="ctr"/>
          <a:lstStyle/>
          <a:p>
            <a:r>
              <a:rPr lang="nl-NL" sz="2800" dirty="0"/>
              <a:t>Research Training</a:t>
            </a:r>
            <a:r>
              <a:rPr lang="nl-NL" sz="3600" dirty="0"/>
              <a:t/>
            </a:r>
            <a:br>
              <a:rPr lang="nl-NL" sz="3600" dirty="0"/>
            </a:br>
            <a:r>
              <a:rPr lang="nl-NL" sz="3600" dirty="0" err="1" smtClean="0"/>
              <a:t>Representing</a:t>
            </a:r>
            <a:r>
              <a:rPr lang="nl-NL" sz="3600" dirty="0" smtClean="0"/>
              <a:t> </a:t>
            </a:r>
            <a:r>
              <a:rPr lang="nl-NL" sz="3600" dirty="0" err="1" smtClean="0"/>
              <a:t>and</a:t>
            </a:r>
            <a:r>
              <a:rPr lang="nl-NL" sz="3600" dirty="0" smtClean="0"/>
              <a:t> </a:t>
            </a:r>
            <a:r>
              <a:rPr lang="nl-NL" sz="3600" dirty="0" err="1" smtClean="0"/>
              <a:t>retrieving</a:t>
            </a:r>
            <a:r>
              <a:rPr lang="nl-NL" sz="3600" dirty="0" smtClean="0"/>
              <a:t> Changes</a:t>
            </a:r>
            <a:endParaRPr lang="nl-NL" dirty="0"/>
          </a:p>
        </p:txBody>
      </p:sp>
      <p:pic>
        <p:nvPicPr>
          <p:cNvPr id="6" name="Tijdelijke aanduiding voor inhoud 5"/>
          <p:cNvPicPr>
            <a:picLocks noGrp="1" noChangeAspect="1"/>
          </p:cNvPicPr>
          <p:nvPr>
            <p:ph idx="1"/>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46111" y="2109921"/>
            <a:ext cx="4852610" cy="3807250"/>
          </a:xfrm>
        </p:spPr>
      </p:pic>
      <p:grpSp>
        <p:nvGrpSpPr>
          <p:cNvPr id="10" name="Groeperen 9"/>
          <p:cNvGrpSpPr/>
          <p:nvPr/>
        </p:nvGrpSpPr>
        <p:grpSpPr>
          <a:xfrm>
            <a:off x="6329955" y="2880505"/>
            <a:ext cx="4860784" cy="2267992"/>
            <a:chOff x="5787466" y="2719235"/>
            <a:chExt cx="4860784" cy="2267992"/>
          </a:xfrm>
        </p:grpSpPr>
        <p:pic>
          <p:nvPicPr>
            <p:cNvPr id="5" name="Picture 23" descr="Untitled Diagram (1).png"/>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5787466" y="2719235"/>
              <a:ext cx="4860784" cy="2267992"/>
            </a:xfrm>
            <a:prstGeom prst="rect">
              <a:avLst/>
            </a:prstGeom>
          </p:spPr>
        </p:pic>
        <p:sp>
          <p:nvSpPr>
            <p:cNvPr id="7" name="Ponsband 6"/>
            <p:cNvSpPr/>
            <p:nvPr/>
          </p:nvSpPr>
          <p:spPr>
            <a:xfrm rot="16200000">
              <a:off x="8019472" y="3035348"/>
              <a:ext cx="669701" cy="1115714"/>
            </a:xfrm>
            <a:prstGeom prst="flowChartPunchedTap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grpSp>
      <p:grpSp>
        <p:nvGrpSpPr>
          <p:cNvPr id="11" name="Groeperen 10"/>
          <p:cNvGrpSpPr/>
          <p:nvPr/>
        </p:nvGrpSpPr>
        <p:grpSpPr>
          <a:xfrm>
            <a:off x="3953862" y="2109921"/>
            <a:ext cx="1394610" cy="1072558"/>
            <a:chOff x="3953862" y="4488967"/>
            <a:chExt cx="1394610" cy="1072558"/>
          </a:xfrm>
        </p:grpSpPr>
        <p:sp>
          <p:nvSpPr>
            <p:cNvPr id="8" name="Ponsband 7"/>
            <p:cNvSpPr/>
            <p:nvPr/>
          </p:nvSpPr>
          <p:spPr>
            <a:xfrm rot="16200000">
              <a:off x="4492027" y="4705081"/>
              <a:ext cx="669701" cy="1043188"/>
            </a:xfrm>
            <a:prstGeom prst="flowChartPunchedTap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9" name="Afbeelding 8"/>
            <p:cNvPicPr>
              <a:picLocks noChangeAspect="1"/>
            </p:cNvPicPr>
            <p:nvPr/>
          </p:nvPicPr>
          <p:blipFill>
            <a:blip r:embed="rId5">
              <a:duotone>
                <a:schemeClr val="accent1">
                  <a:shade val="45000"/>
                  <a:satMod val="135000"/>
                </a:schemeClr>
                <a:prstClr val="white"/>
              </a:duotone>
            </a:blip>
            <a:stretch>
              <a:fillRect/>
            </a:stretch>
          </p:blipFill>
          <p:spPr>
            <a:xfrm>
              <a:off x="3953862" y="4488967"/>
              <a:ext cx="612998" cy="612998"/>
            </a:xfrm>
            <a:prstGeom prst="rect">
              <a:avLst/>
            </a:prstGeom>
            <a:noFill/>
          </p:spPr>
        </p:pic>
      </p:grpSp>
      <p:sp>
        <p:nvSpPr>
          <p:cNvPr id="3" name="Tijdelijke aanduiding voor dianummer 2"/>
          <p:cNvSpPr>
            <a:spLocks noGrp="1"/>
          </p:cNvSpPr>
          <p:nvPr>
            <p:ph type="sldNum" sz="quarter" idx="12"/>
          </p:nvPr>
        </p:nvSpPr>
        <p:spPr/>
        <p:txBody>
          <a:bodyPr/>
          <a:lstStyle/>
          <a:p>
            <a:fld id="{D57F1E4F-1CFF-5643-939E-02111984F565}" type="slidenum">
              <a:rPr lang="en-US" smtClean="0"/>
              <a:t>8</a:t>
            </a:fld>
            <a:endParaRPr lang="en-US" dirty="0"/>
          </a:p>
        </p:txBody>
      </p:sp>
    </p:spTree>
    <p:extLst>
      <p:ext uri="{BB962C8B-B14F-4D97-AF65-F5344CB8AC3E}">
        <p14:creationId xmlns:p14="http://schemas.microsoft.com/office/powerpoint/2010/main" val="19887149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chor="ctr"/>
          <a:lstStyle/>
          <a:p>
            <a:r>
              <a:rPr lang="nl-NL" sz="2800" dirty="0"/>
              <a:t>Research Training</a:t>
            </a:r>
            <a:r>
              <a:rPr lang="nl-NL" sz="3600" dirty="0"/>
              <a:t/>
            </a:r>
            <a:br>
              <a:rPr lang="nl-NL" sz="3600" dirty="0"/>
            </a:br>
            <a:r>
              <a:rPr lang="nl-NL" sz="3600" dirty="0" err="1" smtClean="0"/>
              <a:t>Representing</a:t>
            </a:r>
            <a:r>
              <a:rPr lang="nl-NL" sz="3600" dirty="0" smtClean="0"/>
              <a:t> </a:t>
            </a:r>
            <a:r>
              <a:rPr lang="nl-NL" sz="3600" dirty="0" err="1" smtClean="0"/>
              <a:t>and</a:t>
            </a:r>
            <a:r>
              <a:rPr lang="nl-NL" sz="3600" dirty="0" smtClean="0"/>
              <a:t> </a:t>
            </a:r>
            <a:r>
              <a:rPr lang="nl-NL" sz="3600" dirty="0" err="1" smtClean="0"/>
              <a:t>retrieving</a:t>
            </a:r>
            <a:r>
              <a:rPr lang="nl-NL" sz="3600" dirty="0" smtClean="0"/>
              <a:t> Changes</a:t>
            </a:r>
            <a:endParaRPr lang="nl-NL" dirty="0"/>
          </a:p>
        </p:txBody>
      </p:sp>
      <p:grpSp>
        <p:nvGrpSpPr>
          <p:cNvPr id="10" name="Groeperen 9"/>
          <p:cNvGrpSpPr/>
          <p:nvPr/>
        </p:nvGrpSpPr>
        <p:grpSpPr>
          <a:xfrm>
            <a:off x="6329955" y="2081608"/>
            <a:ext cx="4860784" cy="2267992"/>
            <a:chOff x="5787466" y="2719235"/>
            <a:chExt cx="4860784" cy="2267992"/>
          </a:xfrm>
        </p:grpSpPr>
        <p:pic>
          <p:nvPicPr>
            <p:cNvPr id="5" name="Picture 23" descr="Untitled Diagram (1).png"/>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5787466" y="2719235"/>
              <a:ext cx="4860784" cy="2267992"/>
            </a:xfrm>
            <a:prstGeom prst="rect">
              <a:avLst/>
            </a:prstGeom>
          </p:spPr>
        </p:pic>
        <p:sp>
          <p:nvSpPr>
            <p:cNvPr id="7" name="Ponsband 6"/>
            <p:cNvSpPr/>
            <p:nvPr/>
          </p:nvSpPr>
          <p:spPr>
            <a:xfrm rot="16200000">
              <a:off x="8019472" y="3035348"/>
              <a:ext cx="669701" cy="1115714"/>
            </a:xfrm>
            <a:prstGeom prst="flowChartPunchedTap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grpSp>
      <p:sp>
        <p:nvSpPr>
          <p:cNvPr id="3" name="Tijdelijke aanduiding voor dianummer 2"/>
          <p:cNvSpPr>
            <a:spLocks noGrp="1"/>
          </p:cNvSpPr>
          <p:nvPr>
            <p:ph type="sldNum" sz="quarter" idx="12"/>
          </p:nvPr>
        </p:nvSpPr>
        <p:spPr/>
        <p:txBody>
          <a:bodyPr/>
          <a:lstStyle/>
          <a:p>
            <a:fld id="{D57F1E4F-1CFF-5643-939E-02111984F565}" type="slidenum">
              <a:rPr lang="en-US" smtClean="0"/>
              <a:t>9</a:t>
            </a:fld>
            <a:endParaRPr lang="en-US" dirty="0"/>
          </a:p>
        </p:txBody>
      </p:sp>
      <p:grpSp>
        <p:nvGrpSpPr>
          <p:cNvPr id="12" name="Groeperen 11"/>
          <p:cNvGrpSpPr/>
          <p:nvPr/>
        </p:nvGrpSpPr>
        <p:grpSpPr>
          <a:xfrm>
            <a:off x="3953862" y="2109921"/>
            <a:ext cx="1394610" cy="1072558"/>
            <a:chOff x="3953862" y="4488967"/>
            <a:chExt cx="1394610" cy="1072558"/>
          </a:xfrm>
        </p:grpSpPr>
        <p:sp>
          <p:nvSpPr>
            <p:cNvPr id="13" name="Ponsband 12"/>
            <p:cNvSpPr/>
            <p:nvPr/>
          </p:nvSpPr>
          <p:spPr>
            <a:xfrm rot="16200000">
              <a:off x="4492027" y="4705081"/>
              <a:ext cx="669701" cy="1043188"/>
            </a:xfrm>
            <a:prstGeom prst="flowChartPunchedTap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14" name="Afbeelding 13"/>
            <p:cNvPicPr>
              <a:picLocks noChangeAspect="1"/>
            </p:cNvPicPr>
            <p:nvPr/>
          </p:nvPicPr>
          <p:blipFill>
            <a:blip r:embed="rId4">
              <a:duotone>
                <a:schemeClr val="accent1">
                  <a:shade val="45000"/>
                  <a:satMod val="135000"/>
                </a:schemeClr>
                <a:prstClr val="white"/>
              </a:duotone>
            </a:blip>
            <a:stretch>
              <a:fillRect/>
            </a:stretch>
          </p:blipFill>
          <p:spPr>
            <a:xfrm>
              <a:off x="3953862" y="4488967"/>
              <a:ext cx="612998" cy="612998"/>
            </a:xfrm>
            <a:prstGeom prst="rect">
              <a:avLst/>
            </a:prstGeom>
            <a:noFill/>
          </p:spPr>
        </p:pic>
      </p:grpSp>
      <p:pic>
        <p:nvPicPr>
          <p:cNvPr id="17" name="Tijdelijke aanduiding voor inhoud 16"/>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646111" y="2109921"/>
            <a:ext cx="4763418" cy="2110991"/>
          </a:xfrm>
        </p:spPr>
      </p:pic>
      <p:graphicFrame>
        <p:nvGraphicFramePr>
          <p:cNvPr id="18" name="Table 9"/>
          <p:cNvGraphicFramePr>
            <a:graphicFrameLocks noGrp="1"/>
          </p:cNvGraphicFramePr>
          <p:nvPr>
            <p:extLst>
              <p:ext uri="{D42A27DB-BD31-4B8C-83A1-F6EECF244321}">
                <p14:modId xmlns:p14="http://schemas.microsoft.com/office/powerpoint/2010/main" val="756624140"/>
              </p:ext>
            </p:extLst>
          </p:nvPr>
        </p:nvGraphicFramePr>
        <p:xfrm>
          <a:off x="646111" y="4477585"/>
          <a:ext cx="10544628" cy="2060091"/>
        </p:xfrm>
        <a:graphic>
          <a:graphicData uri="http://schemas.openxmlformats.org/drawingml/2006/table">
            <a:tbl>
              <a:tblPr>
                <a:tableStyleId>{2D5ABB26-0587-4C30-8999-92F81FD0307C}</a:tableStyleId>
              </a:tblPr>
              <a:tblGrid>
                <a:gridCol w="5591403"/>
                <a:gridCol w="4953225"/>
              </a:tblGrid>
              <a:tr h="686697">
                <a:tc>
                  <a:txBody>
                    <a:bodyPr/>
                    <a:lstStyle/>
                    <a:p>
                      <a:pPr algn="ctr"/>
                      <a:r>
                        <a:rPr lang="nl-NL" b="1" dirty="0" smtClean="0">
                          <a:solidFill>
                            <a:schemeClr val="bg2">
                              <a:lumMod val="60000"/>
                              <a:lumOff val="40000"/>
                            </a:schemeClr>
                          </a:solidFill>
                        </a:rPr>
                        <a:t>Change</a:t>
                      </a:r>
                      <a:r>
                        <a:rPr lang="nl-NL" b="1" baseline="0" dirty="0" smtClean="0">
                          <a:solidFill>
                            <a:schemeClr val="bg2">
                              <a:lumMod val="60000"/>
                              <a:lumOff val="40000"/>
                            </a:schemeClr>
                          </a:solidFill>
                        </a:rPr>
                        <a:t> </a:t>
                      </a:r>
                      <a:r>
                        <a:rPr lang="nl-NL" b="1" baseline="0" dirty="0" err="1" smtClean="0">
                          <a:solidFill>
                            <a:schemeClr val="bg2">
                              <a:lumMod val="60000"/>
                              <a:lumOff val="40000"/>
                            </a:schemeClr>
                          </a:solidFill>
                        </a:rPr>
                        <a:t>Logging</a:t>
                      </a:r>
                      <a:endParaRPr lang="nl-NL" b="1" dirty="0">
                        <a:solidFill>
                          <a:schemeClr val="bg2">
                            <a:lumMod val="60000"/>
                            <a:lumOff val="40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nl-NL" b="1" dirty="0" smtClean="0">
                          <a:solidFill>
                            <a:schemeClr val="bg2">
                              <a:lumMod val="60000"/>
                              <a:lumOff val="40000"/>
                            </a:schemeClr>
                          </a:solidFill>
                        </a:rPr>
                        <a:t>Change </a:t>
                      </a:r>
                      <a:r>
                        <a:rPr lang="nl-NL" b="1" dirty="0" err="1" smtClean="0">
                          <a:solidFill>
                            <a:schemeClr val="bg2">
                              <a:lumMod val="60000"/>
                              <a:lumOff val="40000"/>
                            </a:schemeClr>
                          </a:solidFill>
                        </a:rPr>
                        <a:t>Distilling</a:t>
                      </a:r>
                      <a:endParaRPr lang="nl-NL" b="1" dirty="0">
                        <a:solidFill>
                          <a:schemeClr val="bg2">
                            <a:lumMod val="60000"/>
                            <a:lumOff val="40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686697">
                <a:tc>
                  <a:txBody>
                    <a:bodyPr/>
                    <a:lstStyle/>
                    <a:p>
                      <a:pPr algn="ctr"/>
                      <a:endParaRPr lang="nl-NL"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nl-NL" dirty="0" err="1" smtClean="0"/>
                        <a:t>Algorithmic</a:t>
                      </a:r>
                      <a:endParaRPr lang="nl-NL"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686697">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nl-NL" dirty="0" err="1" smtClean="0"/>
                        <a:t>Ordered</a:t>
                      </a:r>
                      <a:r>
                        <a:rPr lang="nl-NL" dirty="0" smtClean="0"/>
                        <a:t> </a:t>
                      </a:r>
                      <a:r>
                        <a:rPr lang="nl-NL" dirty="0" err="1" smtClean="0"/>
                        <a:t>by</a:t>
                      </a:r>
                      <a:r>
                        <a:rPr lang="nl-NL" dirty="0" smtClean="0"/>
                        <a:t> time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nl-NL" dirty="0" err="1" smtClean="0"/>
                        <a:t>Partial</a:t>
                      </a:r>
                      <a:r>
                        <a:rPr lang="nl-NL" baseline="0" dirty="0" smtClean="0"/>
                        <a:t> Order </a:t>
                      </a:r>
                      <a:r>
                        <a:rPr lang="nl-NL" baseline="0" dirty="0" err="1" smtClean="0"/>
                        <a:t>by</a:t>
                      </a:r>
                      <a:r>
                        <a:rPr lang="nl-NL" baseline="0" dirty="0" smtClean="0"/>
                        <a:t> change </a:t>
                      </a:r>
                      <a:r>
                        <a:rPr lang="nl-NL" baseline="0" dirty="0" err="1" smtClean="0"/>
                        <a:t>dependencies</a:t>
                      </a:r>
                      <a:endParaRPr lang="nl-NL" dirty="0" smtClean="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spTree>
    <p:extLst>
      <p:ext uri="{BB962C8B-B14F-4D97-AF65-F5344CB8AC3E}">
        <p14:creationId xmlns:p14="http://schemas.microsoft.com/office/powerpoint/2010/main" val="172536229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lnDef>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7749</TotalTime>
  <Words>5409</Words>
  <Application>Microsoft Macintosh PowerPoint</Application>
  <PresentationFormat>Breedbeeld</PresentationFormat>
  <Paragraphs>557</Paragraphs>
  <Slides>31</Slides>
  <Notes>31</Notes>
  <HiddenSlides>0</HiddenSlides>
  <MMClips>0</MMClips>
  <ScaleCrop>false</ScaleCrop>
  <HeadingPairs>
    <vt:vector size="6" baseType="variant">
      <vt:variant>
        <vt:lpstr>Gebruikte lettertypen</vt:lpstr>
      </vt:variant>
      <vt:variant>
        <vt:i4>7</vt:i4>
      </vt:variant>
      <vt:variant>
        <vt:lpstr>Thema</vt:lpstr>
      </vt:variant>
      <vt:variant>
        <vt:i4>1</vt:i4>
      </vt:variant>
      <vt:variant>
        <vt:lpstr>Diatitels</vt:lpstr>
      </vt:variant>
      <vt:variant>
        <vt:i4>31</vt:i4>
      </vt:variant>
    </vt:vector>
  </HeadingPairs>
  <TitlesOfParts>
    <vt:vector size="39" baseType="lpstr">
      <vt:lpstr>Calibri</vt:lpstr>
      <vt:lpstr>Century Gothic</vt:lpstr>
      <vt:lpstr>Courier</vt:lpstr>
      <vt:lpstr>Monaco</vt:lpstr>
      <vt:lpstr>Wingdings</vt:lpstr>
      <vt:lpstr>Wingdings 3</vt:lpstr>
      <vt:lpstr>Arial</vt:lpstr>
      <vt:lpstr>Ion</vt:lpstr>
      <vt:lpstr>Mining Change Histories for Unknown Change Patterns</vt:lpstr>
      <vt:lpstr>Context Systematic-Repetitive Code Changes</vt:lpstr>
      <vt:lpstr>Context Change Patterns</vt:lpstr>
      <vt:lpstr>Research Training</vt:lpstr>
      <vt:lpstr>Research Training Data Mining</vt:lpstr>
      <vt:lpstr>Research Training Data Mining: Frequent Episode Mining</vt:lpstr>
      <vt:lpstr>Research Training Data Mining: Frequent Itemset Mining</vt:lpstr>
      <vt:lpstr>Research Training Representing and retrieving Changes</vt:lpstr>
      <vt:lpstr>Research Training Representing and retrieving Changes</vt:lpstr>
      <vt:lpstr>Research Training Related Work: Negara et al. (2014)</vt:lpstr>
      <vt:lpstr>Research Training Related Work: Negara et al. (2014)</vt:lpstr>
      <vt:lpstr>Research Training Related Work: Negara et al. (2014)</vt:lpstr>
      <vt:lpstr>Problem Statement</vt:lpstr>
      <vt:lpstr>Approach</vt:lpstr>
      <vt:lpstr>Approach Change Distilling</vt:lpstr>
      <vt:lpstr>Approach Preprocessing: Grouping</vt:lpstr>
      <vt:lpstr>Approach Preprocessing: Equivalence Relation over Changes</vt:lpstr>
      <vt:lpstr>Approach Preprocessing: Generalization</vt:lpstr>
      <vt:lpstr>Approach Frequent Itemset Mining</vt:lpstr>
      <vt:lpstr>Approach Towards Automating Change Patterns</vt:lpstr>
      <vt:lpstr>Implementation</vt:lpstr>
      <vt:lpstr>Evaluation</vt:lpstr>
      <vt:lpstr>Evaluation: Exapus</vt:lpstr>
      <vt:lpstr>Evaluation: Recalling Known Patterns</vt:lpstr>
      <vt:lpstr>Evaluation: Recalling Known Patterns, Example</vt:lpstr>
      <vt:lpstr>Evaluation: Recalling Known Patterns, Example</vt:lpstr>
      <vt:lpstr>Evaluation: Recalling Known Patterns, Example</vt:lpstr>
      <vt:lpstr>Evaluation: Performance on Open-Source Projects</vt:lpstr>
      <vt:lpstr>Evaluation: Performance on Open-Source Projects</vt:lpstr>
      <vt:lpstr>Conclusion</vt:lpstr>
      <vt:lpstr>Future Work</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Towards reactive virtual machines</dc:title>
  <dc:creator>Kristof Van Miegem</dc:creator>
  <cp:lastModifiedBy>Arvid De Meyer</cp:lastModifiedBy>
  <cp:revision>170</cp:revision>
  <cp:lastPrinted>2015-08-31T19:12:43Z</cp:lastPrinted>
  <dcterms:created xsi:type="dcterms:W3CDTF">2014-11-30T13:41:00Z</dcterms:created>
  <dcterms:modified xsi:type="dcterms:W3CDTF">2015-09-06T14:09:28Z</dcterms:modified>
</cp:coreProperties>
</file>

<file path=docProps/thumbnail.jpeg>
</file>